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  <p:sldMasterId id="2147483758" r:id="rId2"/>
    <p:sldMasterId id="2147483760" r:id="rId3"/>
    <p:sldMasterId id="2147483773" r:id="rId4"/>
    <p:sldMasterId id="2147483777" r:id="rId5"/>
    <p:sldMasterId id="2147484113" r:id="rId6"/>
  </p:sldMasterIdLst>
  <p:notesMasterIdLst>
    <p:notesMasterId r:id="rId28"/>
  </p:notesMasterIdLst>
  <p:sldIdLst>
    <p:sldId id="325" r:id="rId7"/>
    <p:sldId id="324" r:id="rId8"/>
    <p:sldId id="257" r:id="rId9"/>
    <p:sldId id="259" r:id="rId10"/>
    <p:sldId id="260" r:id="rId11"/>
    <p:sldId id="261" r:id="rId12"/>
    <p:sldId id="320" r:id="rId13"/>
    <p:sldId id="321" r:id="rId14"/>
    <p:sldId id="262" r:id="rId15"/>
    <p:sldId id="268" r:id="rId16"/>
    <p:sldId id="269" r:id="rId17"/>
    <p:sldId id="270" r:id="rId18"/>
    <p:sldId id="271" r:id="rId19"/>
    <p:sldId id="327" r:id="rId20"/>
    <p:sldId id="328" r:id="rId21"/>
    <p:sldId id="272" r:id="rId22"/>
    <p:sldId id="309" r:id="rId23"/>
    <p:sldId id="280" r:id="rId24"/>
    <p:sldId id="326" r:id="rId25"/>
    <p:sldId id="281" r:id="rId26"/>
    <p:sldId id="296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4F20FC"/>
    <a:srgbClr val="A8EBF8"/>
    <a:srgbClr val="996633"/>
    <a:srgbClr val="F1EC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98" autoAdjust="0"/>
    <p:restoredTop sz="94660"/>
  </p:normalViewPr>
  <p:slideViewPr>
    <p:cSldViewPr>
      <p:cViewPr>
        <p:scale>
          <a:sx n="70" d="100"/>
          <a:sy n="70" d="100"/>
        </p:scale>
        <p:origin x="-142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C17EE-77A5-4FFF-8FF6-DF72F1953FF5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0248EB-1FAB-4611-9FBD-4C17CFDBB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9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3/5/2018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0" i="1" u="none" strike="noStrike" kern="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Arial" charset="0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3/5/2018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0" i="1" u="none" strike="noStrike" kern="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Arial" charset="0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0" i="1" u="none" strike="noStrike" kern="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Arial" charset="0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3/5/2018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0" i="1" u="none" strike="noStrike" kern="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Arial" charset="0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63DFD299-E27D-455F-9667-E019E6CEA2DD}" type="datetime1">
              <a:rPr lang="en-US" smtClean="0"/>
              <a:t>3/5/2018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2B19053D-4B37-4D7B-8ABF-990319F0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3/5/2018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A8AF628A-A867-4937-BBE5-207DB6F9C51A}" type="datetime1">
              <a:rPr lang="en-US" smtClean="0"/>
              <a:t>3/5/2018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3F3B-359F-4930-AD3C-4587057FD437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C560-C25D-4EA4-B91B-479DB939BC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2198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3F3B-359F-4930-AD3C-4587057FD437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C560-C25D-4EA4-B91B-479DB939BC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3754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3F3B-359F-4930-AD3C-4587057FD437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C560-C25D-4EA4-B91B-479DB939BC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7259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3F3B-359F-4930-AD3C-4587057FD437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C560-C25D-4EA4-B91B-479DB939BC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847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3F3B-359F-4930-AD3C-4587057FD437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C560-C25D-4EA4-B91B-479DB939BC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9856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3F3B-359F-4930-AD3C-4587057FD437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C560-C25D-4EA4-B91B-479DB939BC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060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3F3B-359F-4930-AD3C-4587057FD437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C560-C25D-4EA4-B91B-479DB939BC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6474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3F3B-359F-4930-AD3C-4587057FD437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C560-C25D-4EA4-B91B-479DB939BC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9903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3F3B-359F-4930-AD3C-4587057FD437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C560-C25D-4EA4-B91B-479DB939BC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814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3F3B-359F-4930-AD3C-4587057FD437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C560-C25D-4EA4-B91B-479DB939BC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625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3F3B-359F-4930-AD3C-4587057FD437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C560-C25D-4EA4-B91B-479DB939BC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10670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fld id="{28E80666-FB37-4B36-9149-507F3B0178E3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fld id="{28E80666-FB37-4B36-9149-507F3B0178E3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28E80666-FB37-4B36-9149-507F3B0178E3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fld id="{28E80666-FB37-4B36-9149-507F3B0178E3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28E80666-FB37-4B36-9149-507F3B0178E3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28E80666-FB37-4B36-9149-507F3B0178E3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28E80666-FB37-4B36-9149-507F3B0178E3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fld id="{28E80666-FB37-4B36-9149-507F3B0178E3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28E80666-FB37-4B36-9149-507F3B0178E3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9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99500">
              <a:srgbClr val="B2CFFA"/>
            </a:gs>
            <a:gs pos="99000">
              <a:srgbClr val="B8D2FA"/>
            </a:gs>
            <a:gs pos="74000">
              <a:schemeClr val="bg1">
                <a:lumMod val="0"/>
                <a:lumOff val="100000"/>
                <a:alpha val="7000"/>
              </a:schemeClr>
            </a:gs>
            <a:gs pos="100000">
              <a:schemeClr val="bg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4064" r:id="rId13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99500">
              <a:srgbClr val="B2CFFA"/>
            </a:gs>
            <a:gs pos="99000">
              <a:srgbClr val="B8D2FA"/>
            </a:gs>
            <a:gs pos="74000">
              <a:schemeClr val="bg1">
                <a:lumMod val="0"/>
                <a:lumOff val="100000"/>
                <a:alpha val="7000"/>
              </a:schemeClr>
            </a:gs>
            <a:gs pos="100000">
              <a:schemeClr val="bg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9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91" r:id="rId2"/>
    <p:sldLayoutId id="2147483792" r:id="rId3"/>
    <p:sldLayoutId id="2147484060" r:id="rId4"/>
    <p:sldLayoutId id="2147484061" r:id="rId5"/>
    <p:sldLayoutId id="2147484062" r:id="rId6"/>
    <p:sldLayoutId id="2147484063" r:id="rId7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99500">
              <a:srgbClr val="B2CFFA"/>
            </a:gs>
            <a:gs pos="99000">
              <a:srgbClr val="B8D2FA"/>
            </a:gs>
            <a:gs pos="74000">
              <a:schemeClr val="bg1">
                <a:lumMod val="0"/>
                <a:lumOff val="100000"/>
                <a:alpha val="7000"/>
              </a:schemeClr>
            </a:gs>
            <a:gs pos="100000">
              <a:schemeClr val="bg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858" r:id="rId13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99500">
              <a:srgbClr val="B2CFFA"/>
            </a:gs>
            <a:gs pos="99000">
              <a:srgbClr val="B8D2FA"/>
            </a:gs>
            <a:gs pos="74000">
              <a:schemeClr val="bg1">
                <a:lumMod val="0"/>
                <a:lumOff val="100000"/>
                <a:alpha val="7000"/>
              </a:schemeClr>
            </a:gs>
            <a:gs pos="100000">
              <a:schemeClr val="bg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9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90" r:id="rId4"/>
    <p:sldLayoutId id="2147484021" r:id="rId5"/>
    <p:sldLayoutId id="2147484022" r:id="rId6"/>
    <p:sldLayoutId id="2147484059" r:id="rId7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500">
              <a:srgbClr val="B2CFFA"/>
            </a:gs>
            <a:gs pos="99000">
              <a:srgbClr val="B8D2FA"/>
            </a:gs>
            <a:gs pos="74000">
              <a:schemeClr val="bg1">
                <a:lumMod val="0"/>
                <a:lumOff val="100000"/>
                <a:alpha val="7000"/>
              </a:schemeClr>
            </a:gs>
            <a:gs pos="100000">
              <a:schemeClr val="bg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73F3B-359F-4930-AD3C-4587057FD437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BC560-C25D-4EA4-B91B-479DB939BC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142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500">
              <a:srgbClr val="B2CFFA"/>
            </a:gs>
            <a:gs pos="99000">
              <a:srgbClr val="B8D2FA"/>
            </a:gs>
            <a:gs pos="74000">
              <a:schemeClr val="bg1">
                <a:lumMod val="0"/>
                <a:lumOff val="100000"/>
                <a:alpha val="7000"/>
              </a:schemeClr>
            </a:gs>
            <a:gs pos="100000">
              <a:schemeClr val="bg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4EC5816F-D43D-40D1-9B38-E1A2C18F0972}" type="datetime1">
              <a:rPr lang="en-US" smtClean="0"/>
              <a:pPr/>
              <a:t>3/5/2018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4" r:id="rId1"/>
    <p:sldLayoutId id="2147484115" r:id="rId2"/>
    <p:sldLayoutId id="2147484116" r:id="rId3"/>
    <p:sldLayoutId id="2147484117" r:id="rId4"/>
    <p:sldLayoutId id="2147484118" r:id="rId5"/>
    <p:sldLayoutId id="2147484119" r:id="rId6"/>
    <p:sldLayoutId id="2147484120" r:id="rId7"/>
    <p:sldLayoutId id="2147484121" r:id="rId8"/>
    <p:sldLayoutId id="2147484122" r:id="rId9"/>
    <p:sldLayoutId id="2147484123" r:id="rId10"/>
    <p:sldLayoutId id="2147484124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4305047"/>
            <a:ext cx="4572000" cy="1368798"/>
          </a:xfrm>
        </p:spPr>
        <p:txBody>
          <a:bodyPr>
            <a:noAutofit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Автор: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Сидорова А.В.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учитель математики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МБОУ г. Мурманска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 СОШ № 31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494723"/>
            <a:ext cx="67537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Логические задачи</a:t>
            </a:r>
            <a:endParaRPr lang="ru-RU" sz="5400" b="1" dirty="0">
              <a:ln w="31550" cmpd="sng">
                <a:gradFill>
                  <a:gsLst>
                    <a:gs pos="25000">
                      <a:srgbClr val="4F81BD">
                        <a:shade val="25000"/>
                        <a:satMod val="190000"/>
                      </a:srgbClr>
                    </a:gs>
                    <a:gs pos="80000">
                      <a:srgbClr val="4F81BD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6630" name="Picture 6" descr="http://www.gemchyjinka.ru/wp-content/uploads/2015/06/0_828ad_846e2e96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70" y="0"/>
            <a:ext cx="8731530" cy="4989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11760" y="3656057"/>
            <a:ext cx="34788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Занятие 2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96219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>
            <a:noAutofit/>
          </a:bodyPr>
          <a:lstStyle/>
          <a:p>
            <a:pPr algn="just"/>
            <a:r>
              <a:rPr lang="ru-RU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Задача «Дело Брауна, Джонса и Смита».</a:t>
            </a:r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Один из них совершил преступление. В процессе расследования каждый из них сделал по два заявления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7544" y="181409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Браун: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1.Я не преступник. 2.Джонс - тоже.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Джонс: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1. Браун не преступник. 2. Преступник - Смит.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Смит: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1. Преступник - Браун. 2. Я не преступник.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 процессе следствия было установлено, что один из них дважды солгал, другой дважды сказал правду, а третий - один раз солгал и один раз - сказал правду. Кто совершил преступление?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699792" y="40770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3316" name="Picture 4" descr="http://www.silver.ru/upload/medialibrary/4dc/4dc461e0b8e6262e8b50fea692500dd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307762"/>
            <a:ext cx="4523656" cy="25445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94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143000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Браун: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1.Я не преступник. 2.Джонс - тоже.</a:t>
            </a:r>
            <a:b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Джонс: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 Браун не преступник. 2. Преступник - Смит.</a:t>
            </a:r>
            <a:b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Смит: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 Преступник - Браун. 2. Я не преступник.</a:t>
            </a:r>
            <a:b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процессе следствия было установлено, что один из них дважды солгал, другой дважды сказал правду, а третий - один раз солгал и один раз - сказал правду. Кто совершил преступление?</a:t>
            </a:r>
            <a:b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0228903"/>
              </p:ext>
            </p:extLst>
          </p:nvPr>
        </p:nvGraphicFramePr>
        <p:xfrm>
          <a:off x="2267744" y="2852936"/>
          <a:ext cx="6624736" cy="39745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3768"/>
                <a:gridCol w="1387130"/>
                <a:gridCol w="1506708"/>
                <a:gridCol w="1387130"/>
              </a:tblGrid>
              <a:tr h="8932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Версия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Брауна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Версия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Джонса</a:t>
                      </a:r>
                      <a:endParaRPr lang="ru-RU" sz="2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Версия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Смита</a:t>
                      </a:r>
                      <a:endParaRPr lang="ru-RU" sz="2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/>
                </a:tc>
              </a:tr>
              <a:tr h="8932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Преступник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Браун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 anchor="ctr"/>
                </a:tc>
              </a:tr>
              <a:tr h="8932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Преступник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Джонс</a:t>
                      </a:r>
                      <a:endParaRPr lang="ru-RU" sz="2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 anchor="ctr"/>
                </a:tc>
              </a:tr>
              <a:tr h="8932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Преступник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Смит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9214" y="2845759"/>
            <a:ext cx="2286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Предположим, что оба высказывания Брауна верны, Джонс один раз солгал и один раз - сказал правду, Смит оба раза солгал.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60032" y="3759878"/>
            <a:ext cx="864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ru-RU" sz="5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49841" y="4738585"/>
            <a:ext cx="864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ru-RU" sz="5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28184" y="3801814"/>
            <a:ext cx="864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ru-RU" sz="5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15958" y="5708081"/>
            <a:ext cx="864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ru-RU" sz="5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40352" y="3717032"/>
            <a:ext cx="864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ru-RU" sz="5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75619" y="5708081"/>
            <a:ext cx="864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ru-RU" sz="5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07667" y="5696607"/>
            <a:ext cx="864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?!</a:t>
            </a:r>
            <a:endParaRPr lang="ru-RU" sz="5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48006" y="5733393"/>
            <a:ext cx="864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?!</a:t>
            </a:r>
            <a:endParaRPr lang="ru-RU" sz="5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6" descr="http://www.wpts.vbg.ru/sites/default/files/12649736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353788"/>
            <a:ext cx="936104" cy="137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41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3" grpId="1"/>
      <p:bldP spid="14" grpId="0"/>
      <p:bldP spid="1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143000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Браун: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1.Я не преступник. 2.Джонс - тоже.</a:t>
            </a:r>
            <a:b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Джонс: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 Браун не преступник. 2. Преступник - Смит.</a:t>
            </a:r>
            <a:b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Смит: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 Преступник - Браун. 2. Я не преступник.</a:t>
            </a:r>
            <a:b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процессе следствия было установлено, что один из них дважды солгал, другой дважды сказал правду, а третий - один раз солгал и один раз - сказал правду. Кто совершил преступление?</a:t>
            </a:r>
            <a:b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8046430"/>
              </p:ext>
            </p:extLst>
          </p:nvPr>
        </p:nvGraphicFramePr>
        <p:xfrm>
          <a:off x="2267744" y="2852936"/>
          <a:ext cx="6624736" cy="39745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3768"/>
                <a:gridCol w="1387130"/>
                <a:gridCol w="1506708"/>
                <a:gridCol w="1387130"/>
              </a:tblGrid>
              <a:tr h="8932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Версия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Брауна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Версия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Джонса</a:t>
                      </a:r>
                      <a:endParaRPr lang="ru-RU" sz="2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Версия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Смита</a:t>
                      </a:r>
                      <a:endParaRPr lang="ru-RU" sz="2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/>
                </a:tc>
              </a:tr>
              <a:tr h="8932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Преступник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Браун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 anchor="ctr"/>
                </a:tc>
              </a:tr>
              <a:tr h="8932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Преступник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Джонс</a:t>
                      </a:r>
                      <a:endParaRPr lang="ru-RU" sz="2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 anchor="ctr"/>
                </a:tc>
              </a:tr>
              <a:tr h="8932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Преступник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Смит</a:t>
                      </a:r>
                      <a:endParaRPr lang="ru-RU" sz="2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9214" y="2845759"/>
            <a:ext cx="2286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Предположим, что Джонс ни разу не солгал, Смит солгал оба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тогда Браун солгал и сказал правду.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15958" y="3789040"/>
            <a:ext cx="864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ru-RU" sz="5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49841" y="4738585"/>
            <a:ext cx="864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ru-RU" sz="5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49841" y="3879511"/>
            <a:ext cx="864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ru-RU" sz="5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15958" y="5708081"/>
            <a:ext cx="864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ru-RU" sz="5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40352" y="3717032"/>
            <a:ext cx="864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ru-RU" sz="5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35826" y="5708081"/>
            <a:ext cx="864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ru-RU" sz="5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48006" y="5733393"/>
            <a:ext cx="864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?!</a:t>
            </a:r>
            <a:endParaRPr lang="ru-RU" sz="5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79904" y="5733393"/>
            <a:ext cx="864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?!</a:t>
            </a:r>
            <a:endParaRPr lang="ru-RU" sz="5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6" descr="http://www.wpts.vbg.ru/sites/default/files/12649736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99" l="8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353788"/>
            <a:ext cx="936104" cy="137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56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3" grpId="1"/>
      <p:bldP spid="14" grpId="0"/>
      <p:bldP spid="1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143000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Браун: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1.Я не преступник. 2.Джонс - тоже.</a:t>
            </a:r>
            <a:b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Джонс: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 Браун не преступник. 2. Преступник - Смит.</a:t>
            </a:r>
            <a:b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Смит: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 Преступник - Браун. 2. Я не преступник.</a:t>
            </a:r>
            <a:b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процессе следствия было установлено, что один из них дважды солгал, другой дважды сказал правду, а третий - один раз солгал и один раз - сказал правду. Кто совершил преступление?</a:t>
            </a:r>
            <a:b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5305574"/>
              </p:ext>
            </p:extLst>
          </p:nvPr>
        </p:nvGraphicFramePr>
        <p:xfrm>
          <a:off x="2267744" y="2852936"/>
          <a:ext cx="6624736" cy="39745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3768"/>
                <a:gridCol w="1387130"/>
                <a:gridCol w="1506708"/>
                <a:gridCol w="1387130"/>
              </a:tblGrid>
              <a:tr h="8932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Версия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Брауна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Версия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Джонса</a:t>
                      </a:r>
                      <a:endParaRPr lang="ru-RU" sz="2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Версия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Смита</a:t>
                      </a:r>
                      <a:endParaRPr lang="ru-RU" sz="2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/>
                </a:tc>
              </a:tr>
              <a:tr h="8932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Преступник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Браун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 anchor="ctr"/>
                </a:tc>
              </a:tr>
              <a:tr h="8932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Преступник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Джонс</a:t>
                      </a:r>
                      <a:endParaRPr lang="ru-RU" sz="2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 anchor="ctr"/>
                </a:tc>
              </a:tr>
              <a:tr h="8932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Преступник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Смит</a:t>
                      </a:r>
                      <a:endParaRPr lang="ru-RU" sz="2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9214" y="2845759"/>
            <a:ext cx="2286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Предположим, что оба раза солгал Джонс, Браун - солгал и сказал правду, а Смит дважды не соврал.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29961" y="5906993"/>
            <a:ext cx="864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ru-RU" sz="5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49841" y="4738585"/>
            <a:ext cx="864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ru-RU" sz="5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49841" y="3879511"/>
            <a:ext cx="864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ru-RU" sz="5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29961" y="3873822"/>
            <a:ext cx="864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ru-RU" sz="5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32742" y="5890046"/>
            <a:ext cx="864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ru-RU" sz="5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32742" y="3907588"/>
            <a:ext cx="864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ru-RU" sz="5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36512" y="6183992"/>
            <a:ext cx="23783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Ответ: 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Браун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3" name="Picture 6" descr="http://www.wpts.vbg.ru/sites/default/files/12649736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353788"/>
            <a:ext cx="936104" cy="137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05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14205" y="2249814"/>
            <a:ext cx="66446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Турнирные задачи.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32" name="Picture 8" descr="http://foneyes.ru/img/picture/Apr/08/e6781ed84361969d1e47cc18cf7f4217/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779" y="3173144"/>
            <a:ext cx="4224883" cy="309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www.panoramaphoto.biz/wp-content/photos/2013/11/mikki-i-donal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5968"/>
            <a:ext cx="2376264" cy="2432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3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994392"/>
          </a:xfrm>
        </p:spPr>
        <p:txBody>
          <a:bodyPr/>
          <a:lstStyle/>
          <a:p>
            <a:pPr algn="just"/>
            <a:r>
              <a:rPr lang="ru-RU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первенстве по футболу, который проводился по круговой системе, участвовали четыре команды: «Юниор», «ЦСК», «Динамо», «Спартак». Последняя встреча окончилась неожиданно: «Юниор» проиграл «Динамо», но это не улучшило турнирного положения Динамо», а «Юниору» не помешало стать чемпионом. Каков был исход игры между «Спартаком» и «ЦСК»?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738079"/>
              </p:ext>
            </p:extLst>
          </p:nvPr>
        </p:nvGraphicFramePr>
        <p:xfrm>
          <a:off x="33158" y="2348880"/>
          <a:ext cx="9110842" cy="2830440"/>
        </p:xfrm>
        <a:graphic>
          <a:graphicData uri="http://schemas.openxmlformats.org/drawingml/2006/table">
            <a:tbl>
              <a:tblPr firstRow="1" firstCol="1" bandRow="1"/>
              <a:tblGrid>
                <a:gridCol w="1473507"/>
                <a:gridCol w="1224465"/>
                <a:gridCol w="996173"/>
                <a:gridCol w="1328232"/>
                <a:gridCol w="1390493"/>
                <a:gridCol w="1224465"/>
                <a:gridCol w="1473507"/>
              </a:tblGrid>
              <a:tr h="520633">
                <a:tc>
                  <a:txBody>
                    <a:bodyPr/>
                    <a:lstStyle>
                      <a:lvl1pPr marL="0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1pPr>
                      <a:lvl2pPr marL="457182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2pPr>
                      <a:lvl3pPr marL="914363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3pPr>
                      <a:lvl4pPr marL="1371545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4pPr>
                      <a:lvl5pPr marL="1828727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5pPr>
                      <a:lvl6pPr marL="2285909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6pPr>
                      <a:lvl7pPr marL="2743090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7pPr>
                      <a:lvl8pPr marL="3200272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8pPr>
                      <a:lvl9pPr marL="3657454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Команда</a:t>
                      </a:r>
                      <a:endParaRPr lang="ru-RU" sz="2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2732" marR="72732" marT="72732" marB="7273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1pPr>
                      <a:lvl2pPr marL="457182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2pPr>
                      <a:lvl3pPr marL="914363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3pPr>
                      <a:lvl4pPr marL="1371545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4pPr>
                      <a:lvl5pPr marL="1828727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5pPr>
                      <a:lvl6pPr marL="2285909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6pPr>
                      <a:lvl7pPr marL="2743090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7pPr>
                      <a:lvl8pPr marL="3200272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8pPr>
                      <a:lvl9pPr marL="3657454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Юниор</a:t>
                      </a:r>
                      <a:endParaRPr lang="ru-RU" sz="2400" b="1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2732" marR="72732" marT="72732" marB="7273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1pPr>
                      <a:lvl2pPr marL="457182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2pPr>
                      <a:lvl3pPr marL="914363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3pPr>
                      <a:lvl4pPr marL="1371545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4pPr>
                      <a:lvl5pPr marL="1828727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5pPr>
                      <a:lvl6pPr marL="2285909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6pPr>
                      <a:lvl7pPr marL="2743090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7pPr>
                      <a:lvl8pPr marL="3200272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8pPr>
                      <a:lvl9pPr marL="3657454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ЦСК</a:t>
                      </a:r>
                      <a:endParaRPr lang="ru-RU" sz="2400" b="1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2732" marR="72732" marT="72732" marB="7273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1pPr>
                      <a:lvl2pPr marL="457182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2pPr>
                      <a:lvl3pPr marL="914363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3pPr>
                      <a:lvl4pPr marL="1371545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4pPr>
                      <a:lvl5pPr marL="1828727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5pPr>
                      <a:lvl6pPr marL="2285909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6pPr>
                      <a:lvl7pPr marL="2743090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7pPr>
                      <a:lvl8pPr marL="3200272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8pPr>
                      <a:lvl9pPr marL="3657454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Динамо</a:t>
                      </a:r>
                      <a:endParaRPr lang="ru-RU" sz="2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2732" marR="72732" marT="72732" marB="7273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1pPr>
                      <a:lvl2pPr marL="457182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2pPr>
                      <a:lvl3pPr marL="914363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3pPr>
                      <a:lvl4pPr marL="1371545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4pPr>
                      <a:lvl5pPr marL="1828727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5pPr>
                      <a:lvl6pPr marL="2285909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6pPr>
                      <a:lvl7pPr marL="2743090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7pPr>
                      <a:lvl8pPr marL="3200272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8pPr>
                      <a:lvl9pPr marL="3657454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Спартак</a:t>
                      </a:r>
                      <a:endParaRPr lang="ru-RU" sz="2400" b="1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2732" marR="72732" marT="72732" marB="7273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1pPr>
                      <a:lvl2pPr marL="457182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2pPr>
                      <a:lvl3pPr marL="914363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3pPr>
                      <a:lvl4pPr marL="1371545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4pPr>
                      <a:lvl5pPr marL="1828727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5pPr>
                      <a:lvl6pPr marL="2285909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6pPr>
                      <a:lvl7pPr marL="2743090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7pPr>
                      <a:lvl8pPr marL="3200272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8pPr>
                      <a:lvl9pPr marL="3657454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Очки</a:t>
                      </a:r>
                      <a:endParaRPr lang="ru-RU" sz="2400" b="1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2732" marR="72732" marT="72732" marB="7273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1pPr>
                      <a:lvl2pPr marL="457182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2pPr>
                      <a:lvl3pPr marL="914363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3pPr>
                      <a:lvl4pPr marL="1371545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4pPr>
                      <a:lvl5pPr marL="1828727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5pPr>
                      <a:lvl6pPr marL="2285909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6pPr>
                      <a:lvl7pPr marL="2743090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7pPr>
                      <a:lvl8pPr marL="3200272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8pPr>
                      <a:lvl9pPr marL="3657454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Место</a:t>
                      </a:r>
                      <a:endParaRPr lang="ru-RU" sz="2400" b="1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2732" marR="72732" marT="72732" marB="7273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434189">
                <a:tc>
                  <a:txBody>
                    <a:bodyPr/>
                    <a:lstStyle>
                      <a:lvl1pPr marL="0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1pPr>
                      <a:lvl2pPr marL="457182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2pPr>
                      <a:lvl3pPr marL="914363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3pPr>
                      <a:lvl4pPr marL="1371545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4pPr>
                      <a:lvl5pPr marL="1828727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5pPr>
                      <a:lvl6pPr marL="2285909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6pPr>
                      <a:lvl7pPr marL="2743090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7pPr>
                      <a:lvl8pPr marL="3200272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8pPr>
                      <a:lvl9pPr marL="3657454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Юниор</a:t>
                      </a:r>
                      <a:endParaRPr lang="ru-RU" sz="2400" b="1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2732" marR="72732" marT="72732" marB="7273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1pPr>
                      <a:lvl2pPr marL="457182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2pPr>
                      <a:lvl3pPr marL="914363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3pPr>
                      <a:lvl4pPr marL="1371545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4pPr>
                      <a:lvl5pPr marL="1828727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5pPr>
                      <a:lvl6pPr marL="2285909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6pPr>
                      <a:lvl7pPr marL="2743090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7pPr>
                      <a:lvl8pPr marL="3200272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8pPr>
                      <a:lvl9pPr marL="3657454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2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2732" marR="72732" marT="72732" marB="7273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1pPr>
                      <a:lvl2pPr marL="457182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2pPr>
                      <a:lvl3pPr marL="914363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3pPr>
                      <a:lvl4pPr marL="1371545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4pPr>
                      <a:lvl5pPr marL="1828727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5pPr>
                      <a:lvl6pPr marL="2285909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6pPr>
                      <a:lvl7pPr marL="2743090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7pPr>
                      <a:lvl8pPr marL="3200272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8pPr>
                      <a:lvl9pPr marL="3657454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2732" marR="72732" marT="72732" marB="7273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1pPr>
                      <a:lvl2pPr marL="457182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2pPr>
                      <a:lvl3pPr marL="914363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3pPr>
                      <a:lvl4pPr marL="1371545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4pPr>
                      <a:lvl5pPr marL="1828727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5pPr>
                      <a:lvl6pPr marL="2285909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6pPr>
                      <a:lvl7pPr marL="2743090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7pPr>
                      <a:lvl8pPr marL="3200272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8pPr>
                      <a:lvl9pPr marL="3657454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2732" marR="72732" marT="72732" marB="7273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1pPr>
                      <a:lvl2pPr marL="457182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2pPr>
                      <a:lvl3pPr marL="914363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3pPr>
                      <a:lvl4pPr marL="1371545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4pPr>
                      <a:lvl5pPr marL="1828727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5pPr>
                      <a:lvl6pPr marL="2285909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6pPr>
                      <a:lvl7pPr marL="2743090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7pPr>
                      <a:lvl8pPr marL="3200272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8pPr>
                      <a:lvl9pPr marL="3657454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2732" marR="72732" marT="72732" marB="7273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1pPr>
                      <a:lvl2pPr marL="457182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2pPr>
                      <a:lvl3pPr marL="914363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3pPr>
                      <a:lvl4pPr marL="1371545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4pPr>
                      <a:lvl5pPr marL="1828727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5pPr>
                      <a:lvl6pPr marL="2285909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6pPr>
                      <a:lvl7pPr marL="2743090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7pPr>
                      <a:lvl8pPr marL="3200272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8pPr>
                      <a:lvl9pPr marL="3657454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2732" marR="72732" marT="72732" marB="7273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1pPr>
                      <a:lvl2pPr marL="457182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2pPr>
                      <a:lvl3pPr marL="914363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3pPr>
                      <a:lvl4pPr marL="1371545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4pPr>
                      <a:lvl5pPr marL="1828727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5pPr>
                      <a:lvl6pPr marL="2285909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6pPr>
                      <a:lvl7pPr marL="2743090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7pPr>
                      <a:lvl8pPr marL="3200272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8pPr>
                      <a:lvl9pPr marL="3657454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2732" marR="72732" marT="72732" marB="7273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37041">
                <a:tc>
                  <a:txBody>
                    <a:bodyPr/>
                    <a:lstStyle>
                      <a:lvl1pPr marL="0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1pPr>
                      <a:lvl2pPr marL="457182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2pPr>
                      <a:lvl3pPr marL="914363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3pPr>
                      <a:lvl4pPr marL="1371545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4pPr>
                      <a:lvl5pPr marL="1828727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5pPr>
                      <a:lvl6pPr marL="2285909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6pPr>
                      <a:lvl7pPr marL="2743090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7pPr>
                      <a:lvl8pPr marL="3200272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8pPr>
                      <a:lvl9pPr marL="3657454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ЦСК</a:t>
                      </a:r>
                      <a:endParaRPr lang="ru-RU" sz="2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2732" marR="72732" marT="72732" marB="7273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1pPr>
                      <a:lvl2pPr marL="457182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2pPr>
                      <a:lvl3pPr marL="914363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3pPr>
                      <a:lvl4pPr marL="1371545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4pPr>
                      <a:lvl5pPr marL="1828727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5pPr>
                      <a:lvl6pPr marL="2285909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6pPr>
                      <a:lvl7pPr marL="2743090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7pPr>
                      <a:lvl8pPr marL="3200272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8pPr>
                      <a:lvl9pPr marL="3657454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2732" marR="72732" marT="72732" marB="7273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1pPr>
                      <a:lvl2pPr marL="457182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2pPr>
                      <a:lvl3pPr marL="914363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3pPr>
                      <a:lvl4pPr marL="1371545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4pPr>
                      <a:lvl5pPr marL="1828727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5pPr>
                      <a:lvl6pPr marL="2285909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6pPr>
                      <a:lvl7pPr marL="2743090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7pPr>
                      <a:lvl8pPr marL="3200272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8pPr>
                      <a:lvl9pPr marL="3657454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2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2732" marR="72732" marT="72732" marB="7273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1pPr>
                      <a:lvl2pPr marL="457182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2pPr>
                      <a:lvl3pPr marL="914363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3pPr>
                      <a:lvl4pPr marL="1371545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4pPr>
                      <a:lvl5pPr marL="1828727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5pPr>
                      <a:lvl6pPr marL="2285909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6pPr>
                      <a:lvl7pPr marL="2743090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7pPr>
                      <a:lvl8pPr marL="3200272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8pPr>
                      <a:lvl9pPr marL="3657454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2732" marR="72732" marT="72732" marB="7273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1pPr>
                      <a:lvl2pPr marL="457182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2pPr>
                      <a:lvl3pPr marL="914363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3pPr>
                      <a:lvl4pPr marL="1371545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4pPr>
                      <a:lvl5pPr marL="1828727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5pPr>
                      <a:lvl6pPr marL="2285909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6pPr>
                      <a:lvl7pPr marL="2743090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7pPr>
                      <a:lvl8pPr marL="3200272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8pPr>
                      <a:lvl9pPr marL="3657454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2732" marR="72732" marT="72732" marB="7273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1pPr>
                      <a:lvl2pPr marL="457182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2pPr>
                      <a:lvl3pPr marL="914363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3pPr>
                      <a:lvl4pPr marL="1371545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4pPr>
                      <a:lvl5pPr marL="1828727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5pPr>
                      <a:lvl6pPr marL="2285909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6pPr>
                      <a:lvl7pPr marL="2743090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7pPr>
                      <a:lvl8pPr marL="3200272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8pPr>
                      <a:lvl9pPr marL="3657454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2732" marR="72732" marT="72732" marB="7273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1pPr>
                      <a:lvl2pPr marL="457182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2pPr>
                      <a:lvl3pPr marL="914363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3pPr>
                      <a:lvl4pPr marL="1371545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4pPr>
                      <a:lvl5pPr marL="1828727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5pPr>
                      <a:lvl6pPr marL="2285909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6pPr>
                      <a:lvl7pPr marL="2743090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7pPr>
                      <a:lvl8pPr marL="3200272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8pPr>
                      <a:lvl9pPr marL="3657454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2732" marR="72732" marT="72732" marB="7273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434189">
                <a:tc>
                  <a:txBody>
                    <a:bodyPr/>
                    <a:lstStyle>
                      <a:lvl1pPr marL="0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1pPr>
                      <a:lvl2pPr marL="457182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2pPr>
                      <a:lvl3pPr marL="914363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3pPr>
                      <a:lvl4pPr marL="1371545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4pPr>
                      <a:lvl5pPr marL="1828727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5pPr>
                      <a:lvl6pPr marL="2285909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6pPr>
                      <a:lvl7pPr marL="2743090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7pPr>
                      <a:lvl8pPr marL="3200272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8pPr>
                      <a:lvl9pPr marL="3657454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Динамо</a:t>
                      </a:r>
                      <a:endParaRPr lang="ru-RU" sz="2400" b="1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2732" marR="72732" marT="72732" marB="7273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1pPr>
                      <a:lvl2pPr marL="457182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2pPr>
                      <a:lvl3pPr marL="914363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3pPr>
                      <a:lvl4pPr marL="1371545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4pPr>
                      <a:lvl5pPr marL="1828727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5pPr>
                      <a:lvl6pPr marL="2285909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6pPr>
                      <a:lvl7pPr marL="2743090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7pPr>
                      <a:lvl8pPr marL="3200272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8pPr>
                      <a:lvl9pPr marL="3657454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2732" marR="72732" marT="72732" marB="7273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1pPr>
                      <a:lvl2pPr marL="457182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2pPr>
                      <a:lvl3pPr marL="914363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3pPr>
                      <a:lvl4pPr marL="1371545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4pPr>
                      <a:lvl5pPr marL="1828727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5pPr>
                      <a:lvl6pPr marL="2285909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6pPr>
                      <a:lvl7pPr marL="2743090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7pPr>
                      <a:lvl8pPr marL="3200272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8pPr>
                      <a:lvl9pPr marL="3657454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2732" marR="72732" marT="72732" marB="7273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1pPr>
                      <a:lvl2pPr marL="457182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2pPr>
                      <a:lvl3pPr marL="914363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3pPr>
                      <a:lvl4pPr marL="1371545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4pPr>
                      <a:lvl5pPr marL="1828727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5pPr>
                      <a:lvl6pPr marL="2285909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6pPr>
                      <a:lvl7pPr marL="2743090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7pPr>
                      <a:lvl8pPr marL="3200272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8pPr>
                      <a:lvl9pPr marL="3657454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2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2732" marR="72732" marT="72732" marB="7273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1pPr>
                      <a:lvl2pPr marL="457182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2pPr>
                      <a:lvl3pPr marL="914363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3pPr>
                      <a:lvl4pPr marL="1371545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4pPr>
                      <a:lvl5pPr marL="1828727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5pPr>
                      <a:lvl6pPr marL="2285909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6pPr>
                      <a:lvl7pPr marL="2743090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7pPr>
                      <a:lvl8pPr marL="3200272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8pPr>
                      <a:lvl9pPr marL="3657454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2732" marR="72732" marT="72732" marB="7273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1pPr>
                      <a:lvl2pPr marL="457182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2pPr>
                      <a:lvl3pPr marL="914363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3pPr>
                      <a:lvl4pPr marL="1371545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4pPr>
                      <a:lvl5pPr marL="1828727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5pPr>
                      <a:lvl6pPr marL="2285909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6pPr>
                      <a:lvl7pPr marL="2743090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7pPr>
                      <a:lvl8pPr marL="3200272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8pPr>
                      <a:lvl9pPr marL="3657454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2732" marR="72732" marT="72732" marB="7273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1pPr>
                      <a:lvl2pPr marL="457182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2pPr>
                      <a:lvl3pPr marL="914363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3pPr>
                      <a:lvl4pPr marL="1371545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4pPr>
                      <a:lvl5pPr marL="1828727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5pPr>
                      <a:lvl6pPr marL="2285909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6pPr>
                      <a:lvl7pPr marL="2743090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7pPr>
                      <a:lvl8pPr marL="3200272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8pPr>
                      <a:lvl9pPr marL="3657454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2732" marR="72732" marT="72732" marB="7273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434189">
                <a:tc>
                  <a:txBody>
                    <a:bodyPr/>
                    <a:lstStyle>
                      <a:lvl1pPr marL="0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1pPr>
                      <a:lvl2pPr marL="457182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2pPr>
                      <a:lvl3pPr marL="914363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3pPr>
                      <a:lvl4pPr marL="1371545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4pPr>
                      <a:lvl5pPr marL="1828727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5pPr>
                      <a:lvl6pPr marL="2285909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6pPr>
                      <a:lvl7pPr marL="2743090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7pPr>
                      <a:lvl8pPr marL="3200272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8pPr>
                      <a:lvl9pPr marL="3657454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Спартак</a:t>
                      </a:r>
                      <a:endParaRPr lang="ru-RU" sz="2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2732" marR="72732" marT="72732" marB="7273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1pPr>
                      <a:lvl2pPr marL="457182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2pPr>
                      <a:lvl3pPr marL="914363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3pPr>
                      <a:lvl4pPr marL="1371545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4pPr>
                      <a:lvl5pPr marL="1828727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5pPr>
                      <a:lvl6pPr marL="2285909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6pPr>
                      <a:lvl7pPr marL="2743090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7pPr>
                      <a:lvl8pPr marL="3200272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8pPr>
                      <a:lvl9pPr marL="3657454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2732" marR="72732" marT="72732" marB="7273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1pPr>
                      <a:lvl2pPr marL="457182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2pPr>
                      <a:lvl3pPr marL="914363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3pPr>
                      <a:lvl4pPr marL="1371545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4pPr>
                      <a:lvl5pPr marL="1828727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5pPr>
                      <a:lvl6pPr marL="2285909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6pPr>
                      <a:lvl7pPr marL="2743090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7pPr>
                      <a:lvl8pPr marL="3200272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8pPr>
                      <a:lvl9pPr marL="3657454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2732" marR="72732" marT="72732" marB="7273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1pPr>
                      <a:lvl2pPr marL="457182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2pPr>
                      <a:lvl3pPr marL="914363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3pPr>
                      <a:lvl4pPr marL="1371545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4pPr>
                      <a:lvl5pPr marL="1828727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5pPr>
                      <a:lvl6pPr marL="2285909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6pPr>
                      <a:lvl7pPr marL="2743090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7pPr>
                      <a:lvl8pPr marL="3200272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8pPr>
                      <a:lvl9pPr marL="3657454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2732" marR="72732" marT="72732" marB="7273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1pPr>
                      <a:lvl2pPr marL="457182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2pPr>
                      <a:lvl3pPr marL="914363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3pPr>
                      <a:lvl4pPr marL="1371545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4pPr>
                      <a:lvl5pPr marL="1828727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5pPr>
                      <a:lvl6pPr marL="2285909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6pPr>
                      <a:lvl7pPr marL="2743090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7pPr>
                      <a:lvl8pPr marL="3200272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8pPr>
                      <a:lvl9pPr marL="3657454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2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2732" marR="72732" marT="72732" marB="7273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1pPr>
                      <a:lvl2pPr marL="457182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2pPr>
                      <a:lvl3pPr marL="914363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3pPr>
                      <a:lvl4pPr marL="1371545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4pPr>
                      <a:lvl5pPr marL="1828727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5pPr>
                      <a:lvl6pPr marL="2285909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6pPr>
                      <a:lvl7pPr marL="2743090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7pPr>
                      <a:lvl8pPr marL="3200272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8pPr>
                      <a:lvl9pPr marL="3657454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2732" marR="72732" marT="72732" marB="7273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1pPr>
                      <a:lvl2pPr marL="457182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2pPr>
                      <a:lvl3pPr marL="914363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3pPr>
                      <a:lvl4pPr marL="1371545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4pPr>
                      <a:lvl5pPr marL="1828727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5pPr>
                      <a:lvl6pPr marL="2285909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6pPr>
                      <a:lvl7pPr marL="2743090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7pPr>
                      <a:lvl8pPr marL="3200272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8pPr>
                      <a:lvl9pPr marL="3657454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2732" marR="72732" marT="72732" marB="7273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2052" name="Picture 4" descr="http://hqplace.ru/img/articles/Jun/07/fe62f045ce15eea358487cb18dcb9fdc/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5" y="5013176"/>
            <a:ext cx="1807337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5229200"/>
            <a:ext cx="66784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 условию задачи «Юниор» занял первое место, проиграв последний матч «Динамо». Максимально число очков, которое могла набрать команда в этом турнире, равно 6.</a:t>
            </a:r>
            <a:endParaRPr lang="ru-RU" sz="2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1960" y="292494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72400" y="292494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76256" y="295420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25244" y="2982677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59832" y="298778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79712" y="407707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11960" y="460029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11960" y="3505897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54599" y="4029117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79712" y="354373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19711" y="4059108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58055" y="460029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98054" y="458813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625244" y="3501008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76291" y="4011778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876256" y="349518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827303" y="460029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172400" y="405208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012100" y="3495183"/>
            <a:ext cx="7056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2-3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012100" y="4575306"/>
            <a:ext cx="7056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2-3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9582" y="4919008"/>
            <a:ext cx="74849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«Юниор» набрал не более, чем 4 очка. Но и меньше 4 очков он набрать не мог, потому что уже при 3 очках нашлась бы команда с не меньшим числом очков, чем у «Юниора», значит, команда «Юниор» выиграла у команд «ЦСК» и «Спартак».</a:t>
            </a:r>
            <a:endParaRPr lang="ru-RU" sz="2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79712" y="5142257"/>
            <a:ext cx="70064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Так как «Динамо» не улучшил своего турнирного положения, то он перед последней встрече имел бы 0 очков.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979712" y="5241097"/>
            <a:ext cx="70064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Турнирное положение команды «Динамо» не меняется, если «ЦСК» и «Спартак» сыграли вничью.</a:t>
            </a:r>
            <a:endParaRPr lang="ru-RU" sz="2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2451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6" grpId="0"/>
      <p:bldP spid="6" grpId="1"/>
      <p:bldP spid="9" grpId="0"/>
      <p:bldP spid="9" grpId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59632" y="1372998"/>
            <a:ext cx="663329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Задачи, 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решаемые</a:t>
            </a:r>
          </a:p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построением графов</a:t>
            </a:r>
          </a:p>
        </p:txBody>
      </p:sp>
      <p:pic>
        <p:nvPicPr>
          <p:cNvPr id="29700" name="Picture 4" descr="https://img-fotki.yandex.ru/get/9352/20573769.60/0_955f9_4d494790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284984"/>
            <a:ext cx="47625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1199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498598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4F20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такое граф?</a:t>
            </a:r>
            <a:endParaRPr lang="ru-RU" sz="3600" dirty="0">
              <a:solidFill>
                <a:srgbClr val="4F20F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381000" y="1411553"/>
            <a:ext cx="8382000" cy="4690515"/>
          </a:xfrm>
        </p:spPr>
        <p:txBody>
          <a:bodyPr/>
          <a:lstStyle/>
          <a:p>
            <a:r>
              <a:rPr lang="ru-RU" sz="2400" b="1" dirty="0">
                <a:solidFill>
                  <a:srgbClr val="4F20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Граф</a:t>
            </a:r>
            <a:r>
              <a:rPr lang="ru-RU" sz="2400" b="1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–</a:t>
            </a:r>
            <a:r>
              <a:rPr lang="ru-RU" sz="2400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несколько точек, часть которых соединены друг с другом отрезками или 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стрелками.</a:t>
            </a:r>
          </a:p>
          <a:p>
            <a:endParaRPr lang="ru-RU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точке из одного множества соответствует точка другого множества, будем соединять эти точки сплошной линией, если не соответствует – то штриховой. </a:t>
            </a:r>
            <a:endParaRPr lang="ru-RU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>
                <a:solidFill>
                  <a:srgbClr val="4F20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Правило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если какая-то точка оказывается соединенной с двумя точками другого множества штриховыми линиями, то с третьей точкой она должна быть соединена сплошной. </a:t>
            </a:r>
            <a:endParaRPr lang="ru-RU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5583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180" y="908720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Три друга после школы едут домой на различном транспорте: автобусе, троллейбусе, трамвае. Однажды после уроков Алеша пошел проводить своего друга до  остановки автобуса. Когда мимо них проходил троллейбус,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Витя крикнул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из окна: «Боря, ты забыл в школе тетрадку». Кто на чем ездит домой? 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78266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Нарисуем граф: 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15" name="Овал 14"/>
          <p:cNvSpPr/>
          <p:nvPr/>
        </p:nvSpPr>
        <p:spPr>
          <a:xfrm>
            <a:off x="1259632" y="3933056"/>
            <a:ext cx="144016" cy="14401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270097" y="4509120"/>
            <a:ext cx="144016" cy="14401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270097" y="5098124"/>
            <a:ext cx="144016" cy="14401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161185" y="3800734"/>
            <a:ext cx="1159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Алеша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5525" y="4305930"/>
            <a:ext cx="892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Боря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5525" y="4891045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Витя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32318" y="3792851"/>
            <a:ext cx="1295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автобус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19924" y="4366074"/>
            <a:ext cx="1838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троллейбус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19462" y="5011306"/>
            <a:ext cx="13834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трамвай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3635896" y="3941440"/>
            <a:ext cx="144016" cy="14401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3635896" y="4509120"/>
            <a:ext cx="144016" cy="14401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3635896" y="5098123"/>
            <a:ext cx="144016" cy="14401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 стрелкой 27"/>
          <p:cNvCxnSpPr/>
          <p:nvPr/>
        </p:nvCxnSpPr>
        <p:spPr>
          <a:xfrm flipV="1">
            <a:off x="1547664" y="4653136"/>
            <a:ext cx="2088232" cy="516996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1547664" y="4077072"/>
            <a:ext cx="2088232" cy="504056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endCxn id="26" idx="2"/>
          </p:cNvCxnSpPr>
          <p:nvPr/>
        </p:nvCxnSpPr>
        <p:spPr>
          <a:xfrm>
            <a:off x="1547664" y="4023683"/>
            <a:ext cx="2088232" cy="1146448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531486" y="5805264"/>
            <a:ext cx="74968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Ответ: Алеша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ездит на трамвае, Боря на автобусе, Витя на троллейбусе. </a:t>
            </a: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1547664" y="4005064"/>
            <a:ext cx="1872208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endCxn id="25" idx="2"/>
          </p:cNvCxnSpPr>
          <p:nvPr/>
        </p:nvCxnSpPr>
        <p:spPr>
          <a:xfrm>
            <a:off x="1547664" y="4031566"/>
            <a:ext cx="2088232" cy="549562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1547664" y="4653136"/>
            <a:ext cx="1872208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50" name="Picture 2" descr="http://image.pixasa.net/static/8/b/0/8b06691d-89ae-4d2c-ad06-174b0367f9e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792851"/>
            <a:ext cx="2186714" cy="1907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http://img1.liveinternet.ru/images/attach/b/4/103/207/103207495__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115794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3108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  <p:bldP spid="23" grpId="0"/>
      <p:bldP spid="24" grpId="0" animBg="1"/>
      <p:bldP spid="25" grpId="0" animBg="1"/>
      <p:bldP spid="26" grpId="0" animBg="1"/>
      <p:bldP spid="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На улице, став в кружок, беседуют четыре девочки: Аня, Валя, Галя и Надя. Девочка в зеленом платье (не Аня и не Валя) стоит между девочкой в голубом платье и Надей. Девочка в белом платье стоит между девочкой в розовом и Валей. Какое платье носит каждая девочка?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551723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Ответ: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 Аня в белом платье, Валя – в голубом, Галя – в зеленом, Надя – в розовом.</a:t>
            </a:r>
          </a:p>
        </p:txBody>
      </p:sp>
      <p:sp>
        <p:nvSpPr>
          <p:cNvPr id="4" name="Овал 3"/>
          <p:cNvSpPr/>
          <p:nvPr/>
        </p:nvSpPr>
        <p:spPr>
          <a:xfrm>
            <a:off x="1979712" y="3011761"/>
            <a:ext cx="144016" cy="14401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979712" y="2507705"/>
            <a:ext cx="144016" cy="14401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985116" y="3515817"/>
            <a:ext cx="144016" cy="14401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979712" y="4091881"/>
            <a:ext cx="144016" cy="14401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819502" y="3011761"/>
            <a:ext cx="144016" cy="14401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823520" y="2507705"/>
            <a:ext cx="144016" cy="14401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823520" y="4130455"/>
            <a:ext cx="144016" cy="14401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823520" y="3515817"/>
            <a:ext cx="144016" cy="14401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06097" y="2276872"/>
            <a:ext cx="726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Аня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715526" y="2852936"/>
            <a:ext cx="907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Валя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680742" y="3430079"/>
            <a:ext cx="851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Галя</a:t>
            </a:r>
            <a:endParaRPr lang="ru-RU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709229" y="3933056"/>
            <a:ext cx="925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Надя</a:t>
            </a:r>
            <a:endParaRPr lang="ru-RU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5319562" y="2391270"/>
            <a:ext cx="2541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зеленое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платье </a:t>
            </a:r>
            <a:endParaRPr lang="ru-RU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5321542" y="2852935"/>
            <a:ext cx="2505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голубое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платье </a:t>
            </a:r>
            <a:endParaRPr lang="ru-RU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5303332" y="3356992"/>
            <a:ext cx="2238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белое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платье </a:t>
            </a:r>
            <a:endParaRPr lang="ru-RU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5321542" y="3933055"/>
            <a:ext cx="2405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розовое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платье</a:t>
            </a:r>
            <a:endParaRPr lang="ru-RU" sz="2400" dirty="0"/>
          </a:p>
        </p:txBody>
      </p:sp>
      <p:cxnSp>
        <p:nvCxnSpPr>
          <p:cNvPr id="20" name="Прямая соединительная линия 19"/>
          <p:cNvCxnSpPr>
            <a:endCxn id="9" idx="2"/>
          </p:cNvCxnSpPr>
          <p:nvPr/>
        </p:nvCxnSpPr>
        <p:spPr>
          <a:xfrm flipV="1">
            <a:off x="2195736" y="2579713"/>
            <a:ext cx="2627784" cy="29456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endCxn id="9" idx="2"/>
          </p:cNvCxnSpPr>
          <p:nvPr/>
        </p:nvCxnSpPr>
        <p:spPr>
          <a:xfrm flipV="1">
            <a:off x="2195736" y="2579713"/>
            <a:ext cx="2627784" cy="541392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endCxn id="8" idx="3"/>
          </p:cNvCxnSpPr>
          <p:nvPr/>
        </p:nvCxnSpPr>
        <p:spPr>
          <a:xfrm flipV="1">
            <a:off x="2195736" y="3134686"/>
            <a:ext cx="2644857" cy="1015687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endCxn id="11" idx="1"/>
          </p:cNvCxnSpPr>
          <p:nvPr/>
        </p:nvCxnSpPr>
        <p:spPr>
          <a:xfrm>
            <a:off x="2195736" y="3155777"/>
            <a:ext cx="2648875" cy="381131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2195736" y="3192842"/>
            <a:ext cx="2448272" cy="937613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endCxn id="8" idx="2"/>
          </p:cNvCxnSpPr>
          <p:nvPr/>
        </p:nvCxnSpPr>
        <p:spPr>
          <a:xfrm>
            <a:off x="2195736" y="3083769"/>
            <a:ext cx="2623766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endCxn id="11" idx="1"/>
          </p:cNvCxnSpPr>
          <p:nvPr/>
        </p:nvCxnSpPr>
        <p:spPr>
          <a:xfrm>
            <a:off x="2195736" y="2622102"/>
            <a:ext cx="2648875" cy="914806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endCxn id="9" idx="3"/>
          </p:cNvCxnSpPr>
          <p:nvPr/>
        </p:nvCxnSpPr>
        <p:spPr>
          <a:xfrm flipV="1">
            <a:off x="2195736" y="2630630"/>
            <a:ext cx="2648875" cy="923491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stCxn id="7" idx="6"/>
            <a:endCxn id="9" idx="2"/>
          </p:cNvCxnSpPr>
          <p:nvPr/>
        </p:nvCxnSpPr>
        <p:spPr>
          <a:xfrm flipV="1">
            <a:off x="2123728" y="2579713"/>
            <a:ext cx="2699792" cy="1584176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endCxn id="10" idx="1"/>
          </p:cNvCxnSpPr>
          <p:nvPr/>
        </p:nvCxnSpPr>
        <p:spPr>
          <a:xfrm flipV="1">
            <a:off x="1995133" y="4151546"/>
            <a:ext cx="2849478" cy="26873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Овал 49"/>
          <p:cNvSpPr/>
          <p:nvPr/>
        </p:nvSpPr>
        <p:spPr>
          <a:xfrm>
            <a:off x="6422741" y="4883967"/>
            <a:ext cx="1728192" cy="172819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7180773" y="4811959"/>
            <a:ext cx="144016" cy="14401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6355961" y="5676055"/>
            <a:ext cx="144016" cy="14401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8100392" y="5676055"/>
            <a:ext cx="144016" cy="14401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7216337" y="6468143"/>
            <a:ext cx="144016" cy="14401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TextBox 56"/>
          <p:cNvSpPr txBox="1"/>
          <p:nvPr/>
        </p:nvSpPr>
        <p:spPr>
          <a:xfrm>
            <a:off x="7093420" y="4404367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endParaRPr lang="ru-RU" sz="2400" dirty="0"/>
          </a:p>
        </p:txBody>
      </p:sp>
      <p:sp>
        <p:nvSpPr>
          <p:cNvPr id="58" name="TextBox 57"/>
          <p:cNvSpPr txBox="1"/>
          <p:nvPr/>
        </p:nvSpPr>
        <p:spPr>
          <a:xfrm>
            <a:off x="5966111" y="5509189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endParaRPr lang="ru-RU" sz="2400" dirty="0"/>
          </a:p>
        </p:txBody>
      </p:sp>
      <p:sp>
        <p:nvSpPr>
          <p:cNvPr id="59" name="TextBox 58"/>
          <p:cNvSpPr txBox="1"/>
          <p:nvPr/>
        </p:nvSpPr>
        <p:spPr>
          <a:xfrm>
            <a:off x="8230928" y="5467068"/>
            <a:ext cx="377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Н</a:t>
            </a:r>
            <a:endParaRPr lang="ru-RU" sz="2400" dirty="0"/>
          </a:p>
        </p:txBody>
      </p:sp>
      <p:sp>
        <p:nvSpPr>
          <p:cNvPr id="60" name="TextBox 59"/>
          <p:cNvSpPr txBox="1"/>
          <p:nvPr/>
        </p:nvSpPr>
        <p:spPr>
          <a:xfrm>
            <a:off x="7093420" y="602535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sz="2400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426496" y="4601159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Из второго предложения ясно, что Аня и Валя не в зеленом платье, Надя – не в зеленом и не в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голубом. Значит, Галя в зеленом.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68761" y="4557649"/>
            <a:ext cx="39019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Отметим на круге 4 точки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Галя стоит между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Надей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 девочкой в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голубом.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13097" y="4682238"/>
            <a:ext cx="53686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Из третьего предложения следует,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что Валя не в розовом 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 не в белом, значит, она в голубом.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Она стоит рядом с Галей.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50040" y="4607610"/>
            <a:ext cx="60471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Значит, Аня стоит между Валей и Надей.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Следовательно, она в белом.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62097" y="4725142"/>
            <a:ext cx="4930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Получается, что Надя в розовом.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7" name="Picture 2" descr="http://s2e24dde4.fastvps-server.com/u/questions/img_5256c4e9_70986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2526" r="227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4738"/>
          <a:stretch/>
        </p:blipFill>
        <p:spPr bwMode="auto">
          <a:xfrm>
            <a:off x="2418554" y="1757000"/>
            <a:ext cx="381947" cy="80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http://s2e24dde4.fastvps-server.com/u/questions/img_5256c4e9_70986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80059" r="9778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843"/>
          <a:stretch/>
        </p:blipFill>
        <p:spPr bwMode="auto">
          <a:xfrm>
            <a:off x="2802686" y="1770627"/>
            <a:ext cx="335000" cy="80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http://s2e24dde4.fastvps-server.com/u/questions/img_5256c4e9_70986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31051" r="536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228" r="43545"/>
          <a:stretch/>
        </p:blipFill>
        <p:spPr bwMode="auto">
          <a:xfrm>
            <a:off x="3158426" y="1794459"/>
            <a:ext cx="426783" cy="80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http://s2e24dde4.fastvps-server.com/u/questions/img_5256c4e9_70986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2957" r="766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20426"/>
          <a:stretch/>
        </p:blipFill>
        <p:spPr bwMode="auto">
          <a:xfrm>
            <a:off x="3582755" y="1772816"/>
            <a:ext cx="447140" cy="80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40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-0.00347 L 0.53976 0.4021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75" y="20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46068E-6 L 0.40365 0.50856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74" y="254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7086E-6 L 0.46198 0.6309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90" y="315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42276E-7 L 0.5434 0.51411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2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57" grpId="0"/>
      <p:bldP spid="58" grpId="0"/>
      <p:bldP spid="59" grpId="0"/>
      <p:bldP spid="60" grpId="0"/>
      <p:bldP spid="51" grpId="0"/>
      <p:bldP spid="51" grpId="1"/>
      <p:bldP spid="52" grpId="0"/>
      <p:bldP spid="52" grpId="1"/>
      <p:bldP spid="61" grpId="0"/>
      <p:bldP spid="61" grpId="1"/>
      <p:bldP spid="62" grpId="0"/>
      <p:bldP spid="62" grpId="1"/>
      <p:bldP spid="63" grpId="0"/>
      <p:bldP spid="6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7934615"/>
              </p:ext>
            </p:extLst>
          </p:nvPr>
        </p:nvGraphicFramePr>
        <p:xfrm>
          <a:off x="3273746" y="3336962"/>
          <a:ext cx="4968552" cy="27363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42138"/>
                <a:gridCol w="1242138"/>
                <a:gridCol w="1242138"/>
                <a:gridCol w="1242138"/>
              </a:tblGrid>
              <a:tr h="5472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726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72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726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4726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761971" y="2852936"/>
            <a:ext cx="5972447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Задачи, </a:t>
            </a:r>
            <a:r>
              <a:rPr lang="ru-RU" sz="5400" b="1" dirty="0" smtClean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решаемые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ru-RU" sz="5400" b="1" dirty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с помощью таблиц</a:t>
            </a:r>
            <a:endParaRPr lang="ru-RU" sz="5400" b="1" dirty="0">
              <a:ln w="31550" cmpd="sng">
                <a:gradFill>
                  <a:gsLst>
                    <a:gs pos="25000">
                      <a:srgbClr val="4F81BD">
                        <a:shade val="25000"/>
                        <a:satMod val="190000"/>
                      </a:srgbClr>
                    </a:gs>
                    <a:gs pos="80000">
                      <a:srgbClr val="4F81BD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669182" y="188640"/>
            <a:ext cx="1815160" cy="764704"/>
          </a:xfrm>
        </p:spPr>
        <p:txBody>
          <a:bodyPr/>
          <a:lstStyle/>
          <a:p>
            <a:r>
              <a:rPr lang="ru-RU" dirty="0" smtClean="0"/>
              <a:t>Занятие 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62158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7788" y="752372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Клоуны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Бам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Бим, Бом вышли на арену в красной, синей и зеленой рубашках. Их туфли тоже были этих  трех цветов. Туфли и рубашка Бима были одного цвета. На Боме не было ничего красного. Туфли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Бама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были синие, а рубашка нет. Каких цветов были туфли и рубашка у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Бома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Бама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4771883" y="5029412"/>
            <a:ext cx="144016" cy="14401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4728517" y="4307905"/>
            <a:ext cx="144016" cy="14401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731736" y="3659833"/>
            <a:ext cx="144016" cy="14401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923928" y="3429000"/>
            <a:ext cx="769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Бам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02971" y="4077072"/>
            <a:ext cx="769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Бим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02120" y="4798579"/>
            <a:ext cx="769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Бом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267744" y="3659832"/>
            <a:ext cx="144016" cy="14401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267744" y="4307905"/>
            <a:ext cx="144016" cy="14401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267744" y="4957404"/>
            <a:ext cx="144016" cy="14401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23346" y="3450826"/>
            <a:ext cx="2040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Красная руб.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6814" y="4107707"/>
            <a:ext cx="1754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Синяя руб.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503" y="4732281"/>
            <a:ext cx="2062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Зеленая руб.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67748" y="3453021"/>
            <a:ext cx="2401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Красные туфли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6156176" y="3645024"/>
            <a:ext cx="144016" cy="14401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156176" y="4263631"/>
            <a:ext cx="144016" cy="14401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156176" y="5018648"/>
            <a:ext cx="144016" cy="14401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6466102" y="4064329"/>
            <a:ext cx="20694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Синие туфли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86484" y="4816682"/>
            <a:ext cx="2423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Зеленые туфли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2555776" y="3803849"/>
            <a:ext cx="2137915" cy="124195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3" idx="7"/>
            <a:endCxn id="16" idx="3"/>
          </p:cNvCxnSpPr>
          <p:nvPr/>
        </p:nvCxnSpPr>
        <p:spPr>
          <a:xfrm flipV="1">
            <a:off x="4894808" y="3767949"/>
            <a:ext cx="1282459" cy="1282554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endCxn id="17" idx="2"/>
          </p:cNvCxnSpPr>
          <p:nvPr/>
        </p:nvCxnSpPr>
        <p:spPr>
          <a:xfrm>
            <a:off x="4897202" y="3736592"/>
            <a:ext cx="1258974" cy="599047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endCxn id="16" idx="2"/>
          </p:cNvCxnSpPr>
          <p:nvPr/>
        </p:nvCxnSpPr>
        <p:spPr>
          <a:xfrm flipV="1">
            <a:off x="4875752" y="3717032"/>
            <a:ext cx="1280424" cy="670986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endCxn id="9" idx="6"/>
          </p:cNvCxnSpPr>
          <p:nvPr/>
        </p:nvCxnSpPr>
        <p:spPr>
          <a:xfrm flipH="1" flipV="1">
            <a:off x="2411760" y="3731840"/>
            <a:ext cx="2319977" cy="692984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endCxn id="11" idx="6"/>
          </p:cNvCxnSpPr>
          <p:nvPr/>
        </p:nvCxnSpPr>
        <p:spPr>
          <a:xfrm flipH="1">
            <a:off x="2411760" y="3722857"/>
            <a:ext cx="2325992" cy="1306555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endCxn id="18" idx="2"/>
          </p:cNvCxnSpPr>
          <p:nvPr/>
        </p:nvCxnSpPr>
        <p:spPr>
          <a:xfrm flipV="1">
            <a:off x="4936990" y="5090656"/>
            <a:ext cx="1219186" cy="36004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endCxn id="10" idx="6"/>
          </p:cNvCxnSpPr>
          <p:nvPr/>
        </p:nvCxnSpPr>
        <p:spPr>
          <a:xfrm flipH="1" flipV="1">
            <a:off x="2411760" y="4379913"/>
            <a:ext cx="2325993" cy="746747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347788" y="5373216"/>
            <a:ext cx="70325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Ответ: Бом – синяя рубашка и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зеленые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туфли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Бам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– зеленая рубашка и синие туфли.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539552" y="278266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Нарисуем граф: 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30726" name="Picture 6" descr="https://img-fotki.yandex.ru/get/4813/39663434.809/0_a75cc_ccb92ff4_X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63124" cy="149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8" name="Picture 8" descr="http://mir-animasii.ru/_ph/6/2/5171956.gif?1479515725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109" y="5260244"/>
            <a:ext cx="1027914" cy="149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0" name="Picture 10" descr="https://img-fotki.yandex.ru/get/6836/39663434.809/0_a75cb_332f5479_X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845" y="2053346"/>
            <a:ext cx="1025040" cy="135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2" name="Picture 12" descr="http://gifok.net/images/2015/10/24/Clown_2_037.m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80" y="1484784"/>
            <a:ext cx="1038474" cy="180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7965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 animBg="1"/>
      <p:bldP spid="17" grpId="0" animBg="1"/>
      <p:bldP spid="18" grpId="0" animBg="1"/>
      <p:bldP spid="19" grpId="0"/>
      <p:bldP spid="20" grpId="0"/>
      <p:bldP spid="45" grpId="0"/>
      <p:bldP spid="4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199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44319" y="692696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Задача 1.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 Аня, Женя, Нина спросили, какие оценки им поста­вили за контрольную работу по математике. Учитель ответил: «Пло­хих оценок нет. У вас троих оценки разные. У Ани не «3». У Нины не «3» и не «5». Кто какую оценку получил?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7996530"/>
              </p:ext>
            </p:extLst>
          </p:nvPr>
        </p:nvGraphicFramePr>
        <p:xfrm>
          <a:off x="2555776" y="2040800"/>
          <a:ext cx="6408712" cy="4268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5811"/>
                <a:gridCol w="1550967"/>
                <a:gridCol w="1550967"/>
                <a:gridCol w="1550967"/>
              </a:tblGrid>
              <a:tr h="9721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Оценка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Аня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Женя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Нина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/>
                </a:tc>
              </a:tr>
              <a:tr h="9721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«3»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5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5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5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/>
                </a:tc>
              </a:tr>
              <a:tr h="9721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«4»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5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5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5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/>
                </a:tc>
              </a:tr>
              <a:tr h="9721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«5»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5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5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5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786648" y="2979889"/>
            <a:ext cx="864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ru-RU" sz="5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90304" y="2979889"/>
            <a:ext cx="864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ru-RU" sz="5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86648" y="5249650"/>
            <a:ext cx="864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ru-RU" sz="5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86648" y="4167314"/>
            <a:ext cx="864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ru-RU" sz="5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02472" y="4124160"/>
            <a:ext cx="864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ru-RU" sz="5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93555" y="4167314"/>
            <a:ext cx="864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ru-RU" sz="5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02472" y="3048121"/>
            <a:ext cx="864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ru-RU" sz="5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18067" y="5249650"/>
            <a:ext cx="864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ru-RU" sz="5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10454" y="5263916"/>
            <a:ext cx="864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ru-RU" sz="5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251451" y="6399448"/>
            <a:ext cx="66153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 т в е т: у Ани «5», у Жени «3», у Нины «4».</a:t>
            </a:r>
          </a:p>
        </p:txBody>
      </p:sp>
      <p:pic>
        <p:nvPicPr>
          <p:cNvPr id="16390" name="Picture 6" descr="http://www.playcast.ru/uploads/2015/09/25/1519891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555"/>
          <a:stretch/>
        </p:blipFill>
        <p:spPr bwMode="auto">
          <a:xfrm>
            <a:off x="27707" y="2993710"/>
            <a:ext cx="2565714" cy="173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2233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img-fotki.yandex.ru/get/6409/47407354.715/0_eb1a9_aad1ac21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982" y="2094929"/>
            <a:ext cx="2210502" cy="408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498" y="692696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3адача 2.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 Коля, Боря, Вова, Юра заняли первые четыре места в соревнованиях. На вопрос, какие места они заняли, трое ответили: Коля - не 1-е, не 4-е; Боря - 2-е; Вова - не 4-е. Какие места заняли мальчики?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4716294"/>
              </p:ext>
            </p:extLst>
          </p:nvPr>
        </p:nvGraphicFramePr>
        <p:xfrm>
          <a:off x="1475656" y="2204868"/>
          <a:ext cx="5976665" cy="39604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9935"/>
                <a:gridCol w="1166873"/>
                <a:gridCol w="1109952"/>
                <a:gridCol w="1138413"/>
                <a:gridCol w="1081492"/>
              </a:tblGrid>
              <a:tr h="7920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Место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Коля</a:t>
                      </a:r>
                      <a:endParaRPr lang="ru-RU" sz="2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Боря</a:t>
                      </a:r>
                      <a:endParaRPr lang="ru-RU" sz="2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Вова</a:t>
                      </a:r>
                      <a:endParaRPr lang="ru-RU" sz="2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Юра</a:t>
                      </a:r>
                      <a:endParaRPr lang="ru-RU" sz="2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/>
                </a:tc>
              </a:tr>
              <a:tr h="7920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1-ое</a:t>
                      </a:r>
                      <a:endParaRPr lang="ru-RU" sz="2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/>
                </a:tc>
              </a:tr>
              <a:tr h="7920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2-ое</a:t>
                      </a:r>
                      <a:endParaRPr lang="ru-RU" sz="2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/>
                </a:tc>
              </a:tr>
              <a:tr h="7920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3-ое</a:t>
                      </a:r>
                      <a:endParaRPr lang="ru-RU" sz="2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/>
                </a:tc>
              </a:tr>
              <a:tr h="7920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4-ое</a:t>
                      </a:r>
                      <a:endParaRPr lang="ru-RU" sz="2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117675" y="2852936"/>
            <a:ext cx="864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ru-RU" sz="5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3848" y="5241974"/>
            <a:ext cx="864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ru-RU" sz="5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1108" y="5241974"/>
            <a:ext cx="864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ru-RU" sz="5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33250" y="3717032"/>
            <a:ext cx="864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ru-RU" sz="5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33250" y="2854101"/>
            <a:ext cx="864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ru-RU" sz="5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33250" y="4437111"/>
            <a:ext cx="864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ru-RU" sz="5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33250" y="5241974"/>
            <a:ext cx="864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ru-RU" sz="5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01782" y="5241974"/>
            <a:ext cx="864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ru-RU" sz="5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16216" y="4437111"/>
            <a:ext cx="864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ru-RU" sz="5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16216" y="3645024"/>
            <a:ext cx="864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ru-RU" sz="5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82352" y="2854101"/>
            <a:ext cx="864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ru-RU" sz="5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64088" y="2854101"/>
            <a:ext cx="864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ru-RU" sz="5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64088" y="3645024"/>
            <a:ext cx="864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ru-RU" sz="5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70315" y="4437111"/>
            <a:ext cx="864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ru-RU" sz="5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64845" y="3635959"/>
            <a:ext cx="864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ru-RU" sz="5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73851" y="4486573"/>
            <a:ext cx="864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ru-RU" sz="5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31674" y="6165304"/>
            <a:ext cx="79887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Ответ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: У Коли 3-е, у Бори 2-е,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Вовы 1-е, у Юры 4-е.</a:t>
            </a:r>
          </a:p>
        </p:txBody>
      </p:sp>
      <p:pic>
        <p:nvPicPr>
          <p:cNvPr id="21508" name="Picture 4" descr="http://twidler.ru/Content/Images/fizkultura-i-sport/18/336915/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69" y="4241650"/>
            <a:ext cx="1697886" cy="178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8876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683568" y="116633"/>
            <a:ext cx="8040688" cy="14401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3адача </a:t>
            </a:r>
            <a:r>
              <a:rPr lang="ru-RU" sz="2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4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семье четверо детей. Им 5, 8, 13, 15 лет. Детей зовут Катя, Ваня, Ира и Галя. Сколько лет каждому, если одна девочка ходит в детский сад, Катя старше Вани, и сумма лет Кати и Иры делится на три?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3849118"/>
              </p:ext>
            </p:extLst>
          </p:nvPr>
        </p:nvGraphicFramePr>
        <p:xfrm>
          <a:off x="395536" y="1700808"/>
          <a:ext cx="8424937" cy="30243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6072"/>
                <a:gridCol w="1708646"/>
                <a:gridCol w="1669215"/>
                <a:gridCol w="1669215"/>
                <a:gridCol w="1721789"/>
              </a:tblGrid>
              <a:tr h="5879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Возраст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Катя</a:t>
                      </a:r>
                      <a:endParaRPr lang="ru-RU" sz="2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Ваня</a:t>
                      </a:r>
                      <a:endParaRPr lang="ru-RU" sz="2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Ира</a:t>
                      </a:r>
                      <a:endParaRPr lang="ru-RU" sz="2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Галя</a:t>
                      </a:r>
                      <a:endParaRPr lang="ru-RU" sz="2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8575" marR="28575" marT="28575" marB="28575"/>
                </a:tc>
              </a:tr>
              <a:tr h="614583"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2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8575" marR="28575" marT="28575" marB="28575"/>
                </a:tc>
              </a:tr>
              <a:tr h="614583"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2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8575" marR="28575" marT="28575" marB="28575"/>
                </a:tc>
              </a:tr>
              <a:tr h="614583"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sz="2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8575" marR="28575" marT="28575" marB="28575"/>
                </a:tc>
              </a:tr>
              <a:tr h="592634"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2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8575" marR="28575" marT="28575" marB="28575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211960" y="2060848"/>
            <a:ext cx="864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ru-RU" sz="5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1960" y="3873822"/>
            <a:ext cx="864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ru-RU" sz="5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11960" y="3297758"/>
            <a:ext cx="864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ru-RU" sz="5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11960" y="2708920"/>
            <a:ext cx="864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ru-RU" sz="5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4797152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Сумма лет Кати и Иры делится на три - это возможно в двух случаях: когда одной девочке 8 лет, а другой - 13 лет, или когда одной - 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5 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лет, а другой - 13 лет. Значит Ване не 13 лет, а 8.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83768" y="2636912"/>
            <a:ext cx="864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ru-RU" sz="5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6136" y="2636912"/>
            <a:ext cx="864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ru-RU" sz="5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52320" y="2636912"/>
            <a:ext cx="864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ru-RU" sz="5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96136" y="2132856"/>
            <a:ext cx="864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ru-RU" sz="5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71484" y="3327375"/>
            <a:ext cx="864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ru-RU" sz="5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71484" y="2060848"/>
            <a:ext cx="864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ru-RU" sz="5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83768" y="3873822"/>
            <a:ext cx="864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ru-RU" sz="5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88925" y="3284984"/>
            <a:ext cx="864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ru-RU" sz="5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81714" y="3873822"/>
            <a:ext cx="864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ru-RU" sz="5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58757" y="2060848"/>
            <a:ext cx="864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ru-RU" sz="5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06137" y="3341239"/>
            <a:ext cx="864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ru-RU" sz="5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19135" y="3945830"/>
            <a:ext cx="864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ru-RU" sz="5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04056" y="6338047"/>
            <a:ext cx="8100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Ответ: Кате 13 лет, Ире 5 лет, Гале 15 лет, Ване 8 лет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701824" y="4806672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Если одна девочка ходит в детский сад, то есть ей пять лет, то Ване не пять лет.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83261" y="4760506"/>
            <a:ext cx="67484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Так как Катя старше Вани, то Ване не 15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лет.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30860" y="4869160"/>
            <a:ext cx="80262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Но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 условию задачи Катя старше Вани, поэтому, Кате 13 лет, а Ире - 5. </a:t>
            </a:r>
          </a:p>
        </p:txBody>
      </p:sp>
      <p:pic>
        <p:nvPicPr>
          <p:cNvPr id="26" name="Picture 2" descr="http://www.playcast.ru/uploads/2016/06/01/1885006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374"/>
          <a:stretch/>
        </p:blipFill>
        <p:spPr bwMode="auto">
          <a:xfrm>
            <a:off x="1316064" y="1696424"/>
            <a:ext cx="6088369" cy="4498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9982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9" grpId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3" grpId="1"/>
      <p:bldP spid="24" grpId="0"/>
      <p:bldP spid="24" grpId="1"/>
      <p:bldP spid="25" grpId="0"/>
      <p:bldP spid="2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68699" y="1728340"/>
            <a:ext cx="8040688" cy="21175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способ</a:t>
            </a:r>
          </a:p>
          <a:p>
            <a:pPr marL="0" indent="0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Эту задачу можно решить и с помощью прямой.</a:t>
            </a:r>
          </a:p>
          <a:p>
            <a:pPr marL="0" indent="0">
              <a:buNone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683568" y="116633"/>
            <a:ext cx="8040688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2400" b="1" i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3адача 3</a:t>
            </a:r>
            <a:r>
              <a:rPr lang="ru-RU" sz="2400" i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smtClean="0">
                <a:latin typeface="Arial" panose="020B0604020202020204" pitchFamily="34" charset="0"/>
                <a:cs typeface="Arial" panose="020B0604020202020204" pitchFamily="34" charset="0"/>
              </a:rPr>
              <a:t>В семье четверо детей. Им 5, 8, 13, 15 лет. Детей зовут Катя, Ваня, Ира и Галя. Сколько лет каждому, если одна девочка ходит в детский сад, Катя старше Вани, и сумма лет Кати и Иры делится на три?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11560" y="3789040"/>
            <a:ext cx="727280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907704" y="3645024"/>
            <a:ext cx="0" cy="3600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131840" y="3645024"/>
            <a:ext cx="0" cy="3600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283968" y="3645024"/>
            <a:ext cx="0" cy="3600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508104" y="3639986"/>
            <a:ext cx="0" cy="3600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683568" y="4119462"/>
            <a:ext cx="43288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Отметим на прямой точку В.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699193" y="2787091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83568" y="4562958"/>
            <a:ext cx="75425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Так как Катя старше Вани, то ему не 15 лет, значит, ставим точку правее В. Определим нахождение этой точки. Она может находиться между В и К или правее К.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21170" y="4196645"/>
            <a:ext cx="742496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Сумма лет Кати и Иры делится на три и это возможно в случае, когда одной девочке 5 лет, а другой 13. Но согласно условию задачи Катя старше Вани, поэтому, Кате 13 лет, Ире - 5. Значит Гале 15 лет.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352413" y="2787092"/>
            <a:ext cx="4058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endParaRPr lang="ru-RU" sz="2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089043" y="2795348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endParaRPr lang="ru-RU" sz="2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504101" y="2780928"/>
            <a:ext cx="351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endParaRPr lang="ru-RU" sz="2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04056" y="6338047"/>
            <a:ext cx="8100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Ответ: Кате 13 лет, Ире 5 лет, Гале 15 лет, Ване 8 лет</a:t>
            </a:r>
          </a:p>
        </p:txBody>
      </p:sp>
      <p:pic>
        <p:nvPicPr>
          <p:cNvPr id="6146" name="Picture 2" descr="http://www.playcast.ru/uploads/2016/06/01/1885006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374"/>
          <a:stretch/>
        </p:blipFill>
        <p:spPr bwMode="auto">
          <a:xfrm>
            <a:off x="5940152" y="1438881"/>
            <a:ext cx="3000065" cy="221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290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94444E-6 7.77058E-7 L -0.08334 0.0809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40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44033E-6 L 0.00157 0.07978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39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7.77058E-7 L -0.17223 0.0809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11" y="40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15356E-6 L 0.09062 0.07123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35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/>
      <p:bldP spid="12" grpId="2"/>
      <p:bldP spid="13" grpId="0"/>
      <p:bldP spid="14" grpId="0"/>
      <p:bldP spid="14" grpId="1"/>
      <p:bldP spid="15" grpId="0"/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819" y="154235"/>
            <a:ext cx="8229600" cy="4354885"/>
          </a:xfrm>
        </p:spPr>
        <p:txBody>
          <a:bodyPr>
            <a:noAutofit/>
          </a:bodyPr>
          <a:lstStyle/>
          <a:p>
            <a:pPr algn="just"/>
            <a:r>
              <a:rPr lang="ru-RU" sz="2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Задача 4.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Три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одноклассника — Влад, Тимур и Юра, встретились спустя 10 лет после окончания школы. Выяснилось, что один из них стал врачом, другой физиком, а третий юристом. Один полюбил туризм, другой бег, страсть третьего — регби.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Юра сказал, что на туризм ему не хватает времени, хотя его сестра — единственный врач в семье, заядлый турист. Врач сказал, что он разделяет увлечение коллеги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Забавно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но у двоих из друзей в названиях их профессий и увлечений не встречается ни одна буква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их имен.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4" name="Picture 4" descr="http://weclipart.com/gimg/B1082DDCF8C6650C/big-extended-family-illustration-white-background-3902472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75" r="19838" b="23711"/>
          <a:stretch/>
        </p:blipFill>
        <p:spPr bwMode="auto">
          <a:xfrm>
            <a:off x="6300192" y="3959542"/>
            <a:ext cx="2520280" cy="29095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4509120"/>
            <a:ext cx="465935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Определите, кто, чем любит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заниматься в свободное время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и у кого какая профессия.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739188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4F20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Решение</a:t>
            </a:r>
            <a:endParaRPr lang="ru-RU" sz="3600" b="1" dirty="0">
              <a:solidFill>
                <a:srgbClr val="4F20F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454108"/>
              </p:ext>
            </p:extLst>
          </p:nvPr>
        </p:nvGraphicFramePr>
        <p:xfrm>
          <a:off x="978644" y="2060848"/>
          <a:ext cx="7128793" cy="20912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81114"/>
                <a:gridCol w="1444195"/>
                <a:gridCol w="1659289"/>
                <a:gridCol w="1444195"/>
              </a:tblGrid>
              <a:tr h="4176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Имя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Юра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Тимур</a:t>
                      </a:r>
                      <a:endParaRPr lang="ru-RU" sz="2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Влад</a:t>
                      </a:r>
                      <a:endParaRPr lang="ru-RU" sz="2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8352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Профессия</a:t>
                      </a:r>
                      <a:endParaRPr lang="ru-RU" sz="2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8352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Увлечение</a:t>
                      </a:r>
                      <a:endParaRPr lang="ru-RU" sz="2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27584" y="4653136"/>
            <a:ext cx="1056700" cy="4809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физик</a:t>
            </a:r>
            <a:endParaRPr lang="ru-RU" sz="24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07414" y="4669263"/>
            <a:ext cx="844783" cy="4809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врач</a:t>
            </a:r>
            <a:endParaRPr lang="ru-RU" sz="2400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89547" y="4669263"/>
            <a:ext cx="1053494" cy="4809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юрист</a:t>
            </a:r>
            <a:endParaRPr lang="ru-RU" sz="2400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8760" y="4669263"/>
            <a:ext cx="641266" cy="4809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бег</a:t>
            </a:r>
            <a:endParaRPr lang="ru-RU" sz="2400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1062" y="4671742"/>
            <a:ext cx="1175322" cy="4809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туризм</a:t>
            </a:r>
            <a:endParaRPr lang="ru-RU" sz="2400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04248" y="4671742"/>
            <a:ext cx="987771" cy="4809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регби</a:t>
            </a:r>
            <a:endParaRPr lang="ru-RU" sz="2400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5286399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Юра сказал, что на туризм ему не хватает времени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</a:t>
            </a:r>
          </a:p>
          <a:p>
            <a:pPr algn="just"/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хотя его сестра — единственный врач в семье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</a:t>
            </a:r>
          </a:p>
          <a:p>
            <a:pPr algn="just"/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заядлый турист. 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17636" y="965919"/>
            <a:ext cx="84905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У 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двоих из друзей в названиях их профессий и 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увлечений</a:t>
            </a:r>
          </a:p>
          <a:p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не встречается ни одна буква их имен.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86598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3691E-6 L 0.3276 -0.289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72" y="-14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43 0.0044 L -0.00643 -0.163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3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3691E-6 L 0.36007 -0.2890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3" y="-14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04255E-6 L 0.31233 -0.2971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08" y="-14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16559E-6 L 0.00903 -0.163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" y="-81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3691E-6 L -0.08021 -0.1736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10" y="-86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5656" y="1700808"/>
            <a:ext cx="591751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Задачи с 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ложными</a:t>
            </a:r>
          </a:p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высказываниями</a:t>
            </a:r>
          </a:p>
        </p:txBody>
      </p:sp>
      <p:pic>
        <p:nvPicPr>
          <p:cNvPr id="3" name="Picture 8" descr="http://vamotkrytka.ru/_ph/71/2/7852274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576650"/>
            <a:ext cx="3024336" cy="2772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7358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White Template with blue-green Segoe_TP10286786">
  <a:themeElements>
    <a:clrScheme name="White - blue accents template templat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A061C3"/>
      </a:accent6>
      <a:hlink>
        <a:srgbClr val="1D4775"/>
      </a:hlink>
      <a:folHlink>
        <a:srgbClr val="1D477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Blue Segoe 4-3 template-template_April-17-2007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1_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Тема Office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Kilter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Макет 10</Template>
  <TotalTime>2586</TotalTime>
  <Words>1361</Words>
  <Application>Microsoft Office PowerPoint</Application>
  <PresentationFormat>Экран (4:3)</PresentationFormat>
  <Paragraphs>284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1_White Template with blue-green Segoe_TP10286786</vt:lpstr>
      <vt:lpstr>Белый текст и шрифт Courier для слайдов с кодом</vt:lpstr>
      <vt:lpstr>Blue Segoe 4-3 template-template_April-17-2007</vt:lpstr>
      <vt:lpstr>1_Белый текст и шрифт Courier для слайдов с кодом</vt:lpstr>
      <vt:lpstr>Тема Office</vt:lpstr>
      <vt:lpstr>Kilter</vt:lpstr>
      <vt:lpstr>Презентация PowerPoint</vt:lpstr>
      <vt:lpstr>Презентация PowerPoint</vt:lpstr>
      <vt:lpstr>Задача 1. Аня, Женя, Нина спросили, какие оценки им поста­вили за контрольную работу по математике. Учитель ответил: «Пло­хих оценок нет. У вас троих оценки разные. У Ани не «3». У Нины не «3» и не «5». Кто какую оценку получил? </vt:lpstr>
      <vt:lpstr>3адача 2. Коля, Боря, Вова, Юра заняли первые четыре места в соревнованиях. На вопрос, какие места они заняли, трое ответили: Коля - не 1-е, не 4-е; Боря - 2-е; Вова - не 4-е. Какие места заняли мальчики? </vt:lpstr>
      <vt:lpstr>Презентация PowerPoint</vt:lpstr>
      <vt:lpstr>Презентация PowerPoint</vt:lpstr>
      <vt:lpstr>Задача 4. Три одноклассника — Влад, Тимур и Юра, встретились спустя 10 лет после окончания школы. Выяснилось, что один из них стал врачом, другой физиком, а третий юристом. Один полюбил туризм, другой бег, страсть третьего — регби. Юра сказал, что на туризм ему не хватает времени, хотя его сестра — единственный врач в семье, заядлый турист. Врач сказал, что он разделяет увлечение коллеги. Забавно, но у двоих из друзей в названиях их профессий и увлечений не встречается ни одна буква их имен. </vt:lpstr>
      <vt:lpstr>Решение</vt:lpstr>
      <vt:lpstr>Презентация PowerPoint</vt:lpstr>
      <vt:lpstr>Задача «Дело Брауна, Джонса и Смита». Один из них совершил преступление. В процессе расследования каждый из них сделал по два заявления:  </vt:lpstr>
      <vt:lpstr>Браун: 1.Я не преступник. 2.Джонс - тоже. Джонс: 1. Браун не преступник. 2. Преступник - Смит. Смит: 1. Преступник - Браун. 2. Я не преступник. В процессе следствия было установлено, что один из них дважды солгал, другой дважды сказал правду, а третий - один раз солгал и один раз - сказал правду. Кто совершил преступление? </vt:lpstr>
      <vt:lpstr>Браун: 1.Я не преступник. 2.Джонс - тоже. Джонс: 1. Браун не преступник. 2. Преступник - Смит. Смит: 1. Преступник - Браун. 2. Я не преступник. В процессе следствия было установлено, что один из них дважды солгал, другой дважды сказал правду, а третий - один раз солгал и один раз - сказал правду. Кто совершил преступление? </vt:lpstr>
      <vt:lpstr>Браун: 1.Я не преступник. 2.Джонс - тоже. Джонс: 1. Браун не преступник. 2. Преступник - Смит. Смит: 1. Преступник - Браун. 2. Я не преступник. В процессе следствия было установлено, что один из них дважды солгал, другой дважды сказал правду, а третий - один раз солгал и один раз - сказал правду. Кто совершил преступление? </vt:lpstr>
      <vt:lpstr>Презентация PowerPoint</vt:lpstr>
      <vt:lpstr>В первенстве по футболу, который проводился по круговой системе, участвовали четыре команды: «Юниор», «ЦСК», «Динамо», «Спартак». Последняя встреча окончилась неожиданно: «Юниор» проиграл «Динамо», но это не улучшило турнирного положения Динамо», а «Юниору» не помешало стать чемпионом. Каков был исход игры между «Спартаком» и «ЦСК»?</vt:lpstr>
      <vt:lpstr>Презентация PowerPoint</vt:lpstr>
      <vt:lpstr>Что такое граф?</vt:lpstr>
      <vt:lpstr>Три друга после школы едут домой на различном транспорте: автобусе, троллейбусе, трамвае. Однажды после уроков Алеша пошел проводить своего друга до  остановки автобуса. Когда мимо них проходил троллейбус, Витя крикнул из окна: «Боря, ты забыл в школе тетрадку». Кто на чем ездит домой?  </vt:lpstr>
      <vt:lpstr> На улице, став в кружок, беседуют четыре девочки: Аня, Валя, Галя и Надя. Девочка в зеленом платье (не Аня и не Валя) стоит между девочкой в голубом платье и Надей. Девочка в белом платье стоит между девочкой в розовом и Валей. Какое платье носит каждая девочка?</vt:lpstr>
      <vt:lpstr>Клоуны Бам, Бим, Бом вышли на арену в красной, синей и зеленой рубашках. Их туфли тоже были этих  трех цветов. Туфли и рубашка Бима были одного цвета. На Боме не было ничего красного. Туфли Бама были синие, а рубашка нет. Каких цветов были туфли и рубашка у Бома и Бама?  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</dc:creator>
  <cp:lastModifiedBy>Анна</cp:lastModifiedBy>
  <cp:revision>153</cp:revision>
  <dcterms:created xsi:type="dcterms:W3CDTF">2016-11-20T14:29:11Z</dcterms:created>
  <dcterms:modified xsi:type="dcterms:W3CDTF">2018-03-05T20:49:59Z</dcterms:modified>
</cp:coreProperties>
</file>