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94515-DB7C-4E46-B277-87DAC1A1F9C6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71536-B618-431B-BB5E-8C71711AF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479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649C64-2154-4318-9351-A66E54EB3743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292725"/>
            <a:ext cx="9144000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6" name="Freeform 8"/>
          <p:cNvSpPr/>
          <p:nvPr/>
        </p:nvSpPr>
        <p:spPr>
          <a:xfrm>
            <a:off x="0" y="5546725"/>
            <a:ext cx="9147175" cy="1312863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5262563"/>
            <a:ext cx="9144000" cy="746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10"/>
          <p:cNvSpPr/>
          <p:nvPr/>
        </p:nvSpPr>
        <p:spPr>
          <a:xfrm>
            <a:off x="0" y="5502275"/>
            <a:ext cx="9144000" cy="1271588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F108F-95C4-4DB2-ABF8-B0F17588579B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fld id="{840C1D38-2CEE-4CCF-A444-DB91F4ED7A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54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reeform 8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reeform 9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5EF57-ACA7-4D47-98F8-9F9F8E188304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52154-0880-4D44-B06E-5FA0060CA1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63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reeform 8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reeform 9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C1C53-1FC4-4401-9486-21852C7CBE90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35652-6DBF-4457-97A3-9BDD646ED9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84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reeform 8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reeform 9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8FC59-7A96-46D9-94BF-5A3C9097A62E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102B-0E81-44E3-9F88-626CE4A21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49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546725"/>
            <a:ext cx="9147175" cy="1312863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reeform 7"/>
          <p:cNvSpPr/>
          <p:nvPr/>
        </p:nvSpPr>
        <p:spPr>
          <a:xfrm>
            <a:off x="0" y="5292725"/>
            <a:ext cx="9144000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5262563"/>
            <a:ext cx="9144000" cy="746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10"/>
          <p:cNvSpPr/>
          <p:nvPr/>
        </p:nvSpPr>
        <p:spPr>
          <a:xfrm>
            <a:off x="0" y="5502275"/>
            <a:ext cx="9144000" cy="1271588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1DB18-6DD2-4A89-96C8-BC92EFB326FD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67BF9-90BB-4C0D-BB95-D34F37AC0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99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reeform 9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10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D9427-6E89-48FE-8B1C-0CD2A8244FAC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8158A-4ADD-417E-AEA1-4B0F6D6329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52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9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Freeform 11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Freeform 12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23085-B9C0-45A8-A27B-755D58BE3491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4EAD2-410B-42D9-AF13-0191B6F637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662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/>
          <p:nvPr/>
        </p:nvSpPr>
        <p:spPr>
          <a:xfrm>
            <a:off x="0" y="5010150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reeform 6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reeform 7"/>
          <p:cNvSpPr/>
          <p:nvPr/>
        </p:nvSpPr>
        <p:spPr>
          <a:xfrm>
            <a:off x="0" y="4973638"/>
            <a:ext cx="7675563" cy="928687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reeform 8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80610-0AB4-4044-8BF0-0C69A1619D3B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FEFBD-5744-4494-9A10-FF0A6ED4A5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03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reeform 5"/>
          <p:cNvSpPr/>
          <p:nvPr/>
        </p:nvSpPr>
        <p:spPr>
          <a:xfrm>
            <a:off x="0" y="5381625"/>
            <a:ext cx="3286125" cy="1208088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reeform 6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reeform 7"/>
          <p:cNvSpPr/>
          <p:nvPr/>
        </p:nvSpPr>
        <p:spPr>
          <a:xfrm>
            <a:off x="0" y="5346700"/>
            <a:ext cx="3425825" cy="944563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92AA8-98B9-46E2-8054-96A0165C85E8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04E98-757E-4BAD-8B5A-9D164885AE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48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/>
          <p:nvPr/>
        </p:nvSpPr>
        <p:spPr>
          <a:xfrm>
            <a:off x="0" y="5010150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reeform 8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reeform 9"/>
          <p:cNvSpPr/>
          <p:nvPr/>
        </p:nvSpPr>
        <p:spPr>
          <a:xfrm>
            <a:off x="0" y="4973638"/>
            <a:ext cx="7675563" cy="928687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10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7844A-2976-41FE-94DD-36ED7757225B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03474-E890-4D9E-95D8-538F72C54D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801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reeform 9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10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8F2E1-C39E-408F-AD73-6672FBF57F31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8276D-B9E0-4A94-BC2C-60E57DD332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0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 cstate="print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1600200"/>
            <a:ext cx="7772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B6FE2C-AD14-4E97-A393-A839140D1279}" type="datetimeFigureOut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8CD48A-4E3D-4CB1-8B0A-0A0B12F01232}" type="slidenum">
              <a:rPr 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6766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428605"/>
            <a:ext cx="7574500" cy="256834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>
            <a:prstTxWarp prst="textArchDown">
              <a:avLst/>
            </a:prstTxWarp>
            <a:spAutoFit/>
            <a:scene3d>
              <a:camera prst="isometricLeftDown"/>
              <a:lightRig rig="threePt" dir="t"/>
            </a:scene3d>
          </a:bodyPr>
          <a:lstStyle/>
          <a:p>
            <a:pPr algn="ctr">
              <a:defRPr/>
            </a:pPr>
            <a:r>
              <a:rPr lang="ru-RU" sz="7200" b="1" dirty="0">
                <a:ln w="900" cmpd="sng">
                  <a:solidFill>
                    <a:srgbClr val="86CE24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86CE24">
                    <a:satMod val="200000"/>
                    <a:tint val="3000"/>
                  </a:srgbClr>
                </a:solidFill>
                <a:effectLst>
                  <a:innerShdw blurRad="101600" dist="76200" dir="5400000">
                    <a:srgbClr val="86CE24">
                      <a:satMod val="190000"/>
                      <a:tint val="100000"/>
                      <a:alpha val="74000"/>
                    </a:srgbClr>
                  </a:innerShdw>
                </a:effectLst>
              </a:rPr>
              <a:t>Решение неравенств</a:t>
            </a:r>
          </a:p>
          <a:p>
            <a:pPr algn="ctr">
              <a:defRPr/>
            </a:pPr>
            <a:r>
              <a:rPr lang="ru-RU" sz="7200" b="1" dirty="0">
                <a:ln w="900" cmpd="sng">
                  <a:solidFill>
                    <a:srgbClr val="86CE24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86CE24">
                    <a:satMod val="200000"/>
                    <a:tint val="3000"/>
                  </a:srgbClr>
                </a:solidFill>
                <a:effectLst>
                  <a:innerShdw blurRad="101600" dist="76200" dir="5400000">
                    <a:srgbClr val="86CE24">
                      <a:satMod val="190000"/>
                      <a:tint val="100000"/>
                      <a:alpha val="74000"/>
                    </a:srgbClr>
                  </a:innerShdw>
                </a:effectLst>
              </a:rPr>
              <a:t>с двумя переменными</a:t>
            </a:r>
          </a:p>
          <a:p>
            <a:pPr algn="ctr">
              <a:defRPr/>
            </a:pPr>
            <a:r>
              <a:rPr lang="ru-RU" sz="4000" b="1" dirty="0">
                <a:ln w="900" cmpd="sng">
                  <a:solidFill>
                    <a:srgbClr val="86CE24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86CE24">
                    <a:satMod val="200000"/>
                    <a:tint val="3000"/>
                  </a:srgbClr>
                </a:solidFill>
                <a:effectLst>
                  <a:innerShdw blurRad="101600" dist="76200" dir="5400000">
                    <a:srgbClr val="86CE24">
                      <a:satMod val="190000"/>
                      <a:tint val="100000"/>
                      <a:alpha val="74000"/>
                    </a:srgbClr>
                  </a:innerShdw>
                </a:effectLst>
              </a:rPr>
              <a:t>9  класс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008563" y="5280025"/>
            <a:ext cx="28035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>
                <a:solidFill>
                  <a:srgbClr val="FFFFFF"/>
                </a:solidFill>
                <a:latin typeface="Arial" charset="0"/>
              </a:rPr>
              <a:t>Автор: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>
                <a:solidFill>
                  <a:srgbClr val="FFFFFF"/>
                </a:solidFill>
                <a:latin typeface="Arial" charset="0"/>
              </a:rPr>
              <a:t>Сидорова А.В.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>
                <a:solidFill>
                  <a:srgbClr val="FFFFFF"/>
                </a:solidFill>
                <a:latin typeface="Arial" charset="0"/>
              </a:rPr>
              <a:t>МБОУ СОШ № 31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>
                <a:solidFill>
                  <a:srgbClr val="FFFFFF"/>
                </a:solidFill>
                <a:latin typeface="Arial" charset="0"/>
              </a:rPr>
              <a:t>Г. Мурманска</a:t>
            </a:r>
          </a:p>
        </p:txBody>
      </p:sp>
    </p:spTree>
    <p:extLst>
      <p:ext uri="{BB962C8B-B14F-4D97-AF65-F5344CB8AC3E}">
        <p14:creationId xmlns:p14="http://schemas.microsoft.com/office/powerpoint/2010/main" val="342992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379538" y="407988"/>
          <a:ext cx="6096000" cy="5541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554196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>
            <a:off x="1187450" y="3716338"/>
            <a:ext cx="648017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17" idx="2"/>
          </p:cNvCxnSpPr>
          <p:nvPr/>
        </p:nvCxnSpPr>
        <p:spPr>
          <a:xfrm flipV="1">
            <a:off x="4427538" y="404814"/>
            <a:ext cx="0" cy="55451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003800" y="3573463"/>
            <a:ext cx="0" cy="2873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651500" y="3573463"/>
            <a:ext cx="0" cy="2873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288088" y="3573463"/>
            <a:ext cx="0" cy="2873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851275" y="3551238"/>
            <a:ext cx="0" cy="2873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203575" y="3586163"/>
            <a:ext cx="0" cy="2889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627313" y="3592513"/>
            <a:ext cx="0" cy="2889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875463" y="3586163"/>
            <a:ext cx="0" cy="2889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979613" y="3573463"/>
            <a:ext cx="0" cy="2873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284663" y="3176588"/>
            <a:ext cx="28733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273550" y="4292600"/>
            <a:ext cx="2889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292600" y="981075"/>
            <a:ext cx="28733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292600" y="1484313"/>
            <a:ext cx="28733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225925" y="4868863"/>
            <a:ext cx="28733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273550" y="2060575"/>
            <a:ext cx="2889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300538" y="2636838"/>
            <a:ext cx="2889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70" name="TextBox 26"/>
          <p:cNvSpPr txBox="1">
            <a:spLocks noChangeArrowheads="1"/>
          </p:cNvSpPr>
          <p:nvPr/>
        </p:nvSpPr>
        <p:spPr bwMode="auto">
          <a:xfrm>
            <a:off x="3924300" y="260350"/>
            <a:ext cx="4460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latin typeface="Arial" charset="0"/>
              </a:rPr>
              <a:t>У</a:t>
            </a:r>
          </a:p>
        </p:txBody>
      </p:sp>
      <p:sp>
        <p:nvSpPr>
          <p:cNvPr id="22671" name="TextBox 27"/>
          <p:cNvSpPr txBox="1">
            <a:spLocks noChangeArrowheads="1"/>
          </p:cNvSpPr>
          <p:nvPr/>
        </p:nvSpPr>
        <p:spPr bwMode="auto">
          <a:xfrm>
            <a:off x="7812088" y="3444875"/>
            <a:ext cx="4587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latin typeface="Arial" charset="0"/>
              </a:rPr>
              <a:t>Х</a:t>
            </a:r>
          </a:p>
        </p:txBody>
      </p:sp>
      <p:sp>
        <p:nvSpPr>
          <p:cNvPr id="29" name="Овал 28"/>
          <p:cNvSpPr/>
          <p:nvPr/>
        </p:nvSpPr>
        <p:spPr>
          <a:xfrm>
            <a:off x="4337050" y="1962150"/>
            <a:ext cx="198438" cy="19843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554663" y="3629025"/>
            <a:ext cx="198437" cy="19843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470275" y="846138"/>
            <a:ext cx="3046413" cy="4022725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27000" y="4235450"/>
            <a:ext cx="7913688" cy="1570038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latin typeface="Arial" charset="0"/>
              </a:rPr>
              <a:t>Возьмем контрольную</a:t>
            </a:r>
            <a:endParaRPr lang="en-US" altLang="ru-RU" sz="32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latin typeface="Arial" charset="0"/>
              </a:rPr>
              <a:t> точку: А(1;1)</a:t>
            </a:r>
            <a:r>
              <a:rPr lang="en-US" altLang="ru-RU" sz="3200">
                <a:latin typeface="Arial" charset="0"/>
              </a:rPr>
              <a:t> </a:t>
            </a:r>
            <a:r>
              <a:rPr lang="ru-RU" altLang="ru-RU" sz="3200">
                <a:latin typeface="Arial" charset="0"/>
              </a:rPr>
              <a:t>:</a:t>
            </a:r>
            <a:endParaRPr lang="en-US" altLang="ru-RU" sz="32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latin typeface="Arial" charset="0"/>
              </a:rPr>
              <a:t> 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940550" y="1430338"/>
            <a:ext cx="17589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latin typeface="Arial" charset="0"/>
              </a:rPr>
              <a:t>2у+3х</a:t>
            </a:r>
            <a:r>
              <a:rPr lang="en-US" altLang="ru-RU" sz="3200">
                <a:latin typeface="Arial" charset="0"/>
              </a:rPr>
              <a:t>&lt;</a:t>
            </a:r>
            <a:r>
              <a:rPr lang="ru-RU" altLang="ru-RU" sz="3200">
                <a:latin typeface="Arial" charset="0"/>
              </a:rPr>
              <a:t>6</a:t>
            </a:r>
          </a:p>
        </p:txBody>
      </p:sp>
      <p:sp>
        <p:nvSpPr>
          <p:cNvPr id="37" name="Овал 36"/>
          <p:cNvSpPr/>
          <p:nvPr/>
        </p:nvSpPr>
        <p:spPr>
          <a:xfrm>
            <a:off x="4932363" y="3078163"/>
            <a:ext cx="198437" cy="19843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764088" y="3295650"/>
            <a:ext cx="4810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200" b="1">
                <a:latin typeface="Arial" charset="0"/>
              </a:rPr>
              <a:t>A</a:t>
            </a:r>
            <a:endParaRPr lang="ru-RU" altLang="ru-RU" sz="3200" b="1">
              <a:latin typeface="Arial" charset="0"/>
            </a:endParaRPr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/>
        </p:nvGraphicFramePr>
        <p:xfrm>
          <a:off x="282575" y="131763"/>
          <a:ext cx="2520950" cy="1122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1508"/>
                <a:gridCol w="919894"/>
                <a:gridCol w="739548"/>
              </a:tblGrid>
              <a:tr h="561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х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0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2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</a:tr>
              <a:tr h="561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у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3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0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</a:tr>
            </a:tbl>
          </a:graphicData>
        </a:graphic>
      </p:graphicFrame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3024188" y="4727575"/>
            <a:ext cx="3341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latin typeface="Arial" charset="0"/>
              </a:rPr>
              <a:t>2·1+3·1</a:t>
            </a:r>
            <a:r>
              <a:rPr lang="en-US" altLang="ru-RU" sz="3200">
                <a:latin typeface="Arial" charset="0"/>
              </a:rPr>
              <a:t>&lt; </a:t>
            </a:r>
            <a:r>
              <a:rPr lang="ru-RU" altLang="ru-RU" sz="3200">
                <a:latin typeface="Arial" charset="0"/>
              </a:rPr>
              <a:t>6, 5</a:t>
            </a:r>
            <a:r>
              <a:rPr lang="en-US" altLang="ru-RU" sz="3200">
                <a:latin typeface="Arial" charset="0"/>
              </a:rPr>
              <a:t> &lt; </a:t>
            </a:r>
            <a:r>
              <a:rPr lang="ru-RU" altLang="ru-RU" sz="3200">
                <a:latin typeface="Arial" charset="0"/>
              </a:rPr>
              <a:t>6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6289675" y="4716463"/>
            <a:ext cx="13065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latin typeface="Arial" charset="0"/>
              </a:rPr>
              <a:t>верно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V="1">
            <a:off x="1885950" y="1052513"/>
            <a:ext cx="1584325" cy="4778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1979613" y="1246188"/>
            <a:ext cx="1597025" cy="4778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2019300" y="1408113"/>
            <a:ext cx="1724025" cy="5445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2130425" y="1571625"/>
            <a:ext cx="1668463" cy="5429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2190750" y="1693863"/>
            <a:ext cx="1808163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220913" y="1855788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2430463" y="2012950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V="1">
            <a:off x="2598738" y="2279650"/>
            <a:ext cx="1828800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2660650" y="2439988"/>
            <a:ext cx="1830388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3975100" y="3851275"/>
            <a:ext cx="1830388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3008313" y="2657475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3090863" y="2819400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3195638" y="2976563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273425" y="3117850"/>
            <a:ext cx="1830388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3414713" y="3284538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V="1">
            <a:off x="3529013" y="3389313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3606800" y="3522663"/>
            <a:ext cx="1830388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V="1">
            <a:off x="3757613" y="3589338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V="1">
            <a:off x="2778125" y="2566988"/>
            <a:ext cx="1830388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2443163" y="2152650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3803650" y="3736975"/>
            <a:ext cx="1830388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16" name="TextBox 1"/>
          <p:cNvSpPr txBox="1">
            <a:spLocks noChangeArrowheads="1"/>
          </p:cNvSpPr>
          <p:nvPr/>
        </p:nvSpPr>
        <p:spPr bwMode="auto">
          <a:xfrm>
            <a:off x="4859338" y="3675063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/>
              <a:t>1</a:t>
            </a:r>
          </a:p>
        </p:txBody>
      </p:sp>
      <p:sp>
        <p:nvSpPr>
          <p:cNvPr id="22717" name="TextBox 55"/>
          <p:cNvSpPr txBox="1">
            <a:spLocks noChangeArrowheads="1"/>
          </p:cNvSpPr>
          <p:nvPr/>
        </p:nvSpPr>
        <p:spPr bwMode="auto">
          <a:xfrm>
            <a:off x="3922713" y="2921000"/>
            <a:ext cx="385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/>
              <a:t>1</a:t>
            </a:r>
          </a:p>
        </p:txBody>
      </p:sp>
      <p:sp>
        <p:nvSpPr>
          <p:cNvPr id="22718" name="TextBox 56"/>
          <p:cNvSpPr txBox="1">
            <a:spLocks noChangeArrowheads="1"/>
          </p:cNvSpPr>
          <p:nvPr/>
        </p:nvSpPr>
        <p:spPr bwMode="auto">
          <a:xfrm>
            <a:off x="4043363" y="3697288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5221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34" grpId="0" animBg="1"/>
      <p:bldP spid="35" grpId="0"/>
      <p:bldP spid="37" grpId="0" animBg="1"/>
      <p:bldP spid="38" grpId="0"/>
      <p:bldP spid="41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3"/>
          <p:cNvSpPr>
            <a:spLocks noChangeArrowheads="1"/>
          </p:cNvSpPr>
          <p:nvPr/>
        </p:nvSpPr>
        <p:spPr bwMode="auto">
          <a:xfrm>
            <a:off x="417513" y="1341438"/>
            <a:ext cx="814387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latin typeface="Arial" charset="0"/>
              </a:rPr>
              <a:t>Изобразить на координатной плоскости множество точек, координаты которых удовлетворяют неравенству</a:t>
            </a:r>
          </a:p>
        </p:txBody>
      </p:sp>
      <p:sp>
        <p:nvSpPr>
          <p:cNvPr id="23555" name="Rectangle 6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0988" y="3789363"/>
            <a:ext cx="8215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latin typeface="Arial" charset="0"/>
              </a:rPr>
              <a:t>Выполняем задание по плану.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" y="26035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FF00"/>
                </a:solidFill>
              </a:rPr>
              <a:t>Пример 3</a:t>
            </a:r>
            <a:endParaRPr lang="ru-RU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144838" y="2909888"/>
          <a:ext cx="24892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Формула" r:id="rId3" imgW="647700" imgH="228600" progId="Equation.3">
                  <p:embed/>
                </p:oleObj>
              </mc:Choice>
              <mc:Fallback>
                <p:oleObj name="Формула" r:id="rId3" imgW="647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4838" y="2909888"/>
                        <a:ext cx="2489200" cy="8794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928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Таблица 65"/>
          <p:cNvGraphicFramePr>
            <a:graphicFrameLocks noGrp="1"/>
          </p:cNvGraphicFramePr>
          <p:nvPr/>
        </p:nvGraphicFramePr>
        <p:xfrm>
          <a:off x="107950" y="115888"/>
          <a:ext cx="8928100" cy="65849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  <a:gridCol w="357124"/>
              </a:tblGrid>
              <a:tr h="36583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</a:tr>
              <a:tr h="365831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</a:tr>
              <a:tr h="365831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</a:tr>
              <a:tr h="365831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</a:tr>
              <a:tr h="365831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</a:tr>
              <a:tr h="36583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</a:tr>
              <a:tr h="365831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</a:tr>
              <a:tr h="36583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</a:tr>
              <a:tr h="36583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</a:tr>
              <a:tr h="365831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</a:tr>
              <a:tr h="365831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</a:tr>
              <a:tr h="365831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</a:tr>
              <a:tr h="365831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</a:tr>
              <a:tr h="365831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</a:tr>
              <a:tr h="365831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</a:tr>
              <a:tr h="365831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</a:tr>
              <a:tr h="365831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</a:tr>
              <a:tr h="365831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9" marB="45729"/>
                </a:tc>
              </a:tr>
            </a:tbl>
          </a:graphicData>
        </a:graphic>
      </p:graphicFrame>
      <p:cxnSp>
        <p:nvCxnSpPr>
          <p:cNvPr id="9" name="Прямая со стрелкой 8"/>
          <p:cNvCxnSpPr/>
          <p:nvPr/>
        </p:nvCxnSpPr>
        <p:spPr bwMode="auto">
          <a:xfrm flipV="1">
            <a:off x="58738" y="5929313"/>
            <a:ext cx="8928100" cy="206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 bwMode="auto">
          <a:xfrm flipV="1">
            <a:off x="4721225" y="1565275"/>
            <a:ext cx="0" cy="51133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олилиния 11"/>
          <p:cNvSpPr/>
          <p:nvPr/>
        </p:nvSpPr>
        <p:spPr bwMode="auto">
          <a:xfrm>
            <a:off x="3265488" y="1379538"/>
            <a:ext cx="3016250" cy="3171825"/>
          </a:xfrm>
          <a:custGeom>
            <a:avLst/>
            <a:gdLst>
              <a:gd name="connsiteX0" fmla="*/ 6256 w 3016728"/>
              <a:gd name="connsiteY0" fmla="*/ 19822 h 3172515"/>
              <a:gd name="connsiteX1" fmla="*/ 74495 w 3016728"/>
              <a:gd name="connsiteY1" fmla="*/ 224538 h 3172515"/>
              <a:gd name="connsiteX2" fmla="*/ 797826 w 3016728"/>
              <a:gd name="connsiteY2" fmla="*/ 2435476 h 3172515"/>
              <a:gd name="connsiteX3" fmla="*/ 1480214 w 3016728"/>
              <a:gd name="connsiteY3" fmla="*/ 3172455 h 3172515"/>
              <a:gd name="connsiteX4" fmla="*/ 2217193 w 3016728"/>
              <a:gd name="connsiteY4" fmla="*/ 2408180 h 3172515"/>
              <a:gd name="connsiteX5" fmla="*/ 2940525 w 3016728"/>
              <a:gd name="connsiteY5" fmla="*/ 210891 h 3172515"/>
              <a:gd name="connsiteX6" fmla="*/ 2995116 w 3016728"/>
              <a:gd name="connsiteY6" fmla="*/ 88061 h 3172515"/>
              <a:gd name="connsiteX7" fmla="*/ 2995116 w 3016728"/>
              <a:gd name="connsiteY7" fmla="*/ 88061 h 317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16728" h="3172515">
                <a:moveTo>
                  <a:pt x="6256" y="19822"/>
                </a:moveTo>
                <a:cubicBezTo>
                  <a:pt x="-25589" y="-79125"/>
                  <a:pt x="74495" y="224538"/>
                  <a:pt x="74495" y="224538"/>
                </a:cubicBezTo>
                <a:cubicBezTo>
                  <a:pt x="206423" y="627147"/>
                  <a:pt x="563540" y="1944157"/>
                  <a:pt x="797826" y="2435476"/>
                </a:cubicBezTo>
                <a:cubicBezTo>
                  <a:pt x="1032112" y="2926795"/>
                  <a:pt x="1243653" y="3177004"/>
                  <a:pt x="1480214" y="3172455"/>
                </a:cubicBezTo>
                <a:cubicBezTo>
                  <a:pt x="1716775" y="3167906"/>
                  <a:pt x="1973808" y="2901774"/>
                  <a:pt x="2217193" y="2408180"/>
                </a:cubicBezTo>
                <a:cubicBezTo>
                  <a:pt x="2460578" y="1914586"/>
                  <a:pt x="2810871" y="597578"/>
                  <a:pt x="2940525" y="210891"/>
                </a:cubicBezTo>
                <a:cubicBezTo>
                  <a:pt x="3070179" y="-175796"/>
                  <a:pt x="2995116" y="88061"/>
                  <a:pt x="2995116" y="88061"/>
                </a:cubicBezTo>
                <a:lnTo>
                  <a:pt x="2995116" y="88061"/>
                </a:lnTo>
              </a:path>
            </a:pathLst>
          </a:custGeom>
          <a:noFill/>
          <a:ln w="5715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077" name="TextBox 12"/>
          <p:cNvSpPr txBox="1">
            <a:spLocks noChangeArrowheads="1"/>
          </p:cNvSpPr>
          <p:nvPr/>
        </p:nvSpPr>
        <p:spPr bwMode="auto">
          <a:xfrm>
            <a:off x="4302125" y="1465263"/>
            <a:ext cx="369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>
                <a:cs typeface="Arial" charset="0"/>
              </a:rPr>
              <a:t>Y</a:t>
            </a:r>
            <a:endParaRPr lang="ru-RU" altLang="ru-RU" sz="2800" b="1">
              <a:cs typeface="Arial" charset="0"/>
            </a:endParaRPr>
          </a:p>
        </p:txBody>
      </p:sp>
      <p:sp>
        <p:nvSpPr>
          <p:cNvPr id="25078" name="TextBox 13"/>
          <p:cNvSpPr txBox="1">
            <a:spLocks noChangeArrowheads="1"/>
          </p:cNvSpPr>
          <p:nvPr/>
        </p:nvSpPr>
        <p:spPr bwMode="auto">
          <a:xfrm>
            <a:off x="8634413" y="52292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>
                <a:cs typeface="Arial" charset="0"/>
              </a:rPr>
              <a:t>X</a:t>
            </a:r>
            <a:endParaRPr lang="ru-RU" altLang="ru-RU" sz="2800" b="1">
              <a:cs typeface="Arial" charset="0"/>
            </a:endParaRPr>
          </a:p>
        </p:txBody>
      </p:sp>
      <p:sp>
        <p:nvSpPr>
          <p:cNvPr id="25079" name="TextBox 14"/>
          <p:cNvSpPr txBox="1">
            <a:spLocks noChangeArrowheads="1"/>
          </p:cNvSpPr>
          <p:nvPr/>
        </p:nvSpPr>
        <p:spPr bwMode="auto">
          <a:xfrm>
            <a:off x="4225925" y="5953125"/>
            <a:ext cx="427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>
                <a:cs typeface="Arial" charset="0"/>
              </a:rPr>
              <a:t>O</a:t>
            </a:r>
            <a:endParaRPr lang="ru-RU" altLang="ru-RU" sz="2800" b="1">
              <a:cs typeface="Arial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 bwMode="auto">
          <a:xfrm>
            <a:off x="5430838" y="5786438"/>
            <a:ext cx="0" cy="3063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 bwMode="auto">
          <a:xfrm>
            <a:off x="3316288" y="5765800"/>
            <a:ext cx="0" cy="3063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 bwMode="auto">
          <a:xfrm>
            <a:off x="4017963" y="5765800"/>
            <a:ext cx="0" cy="3063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 bwMode="auto">
          <a:xfrm>
            <a:off x="8297863" y="5786438"/>
            <a:ext cx="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 bwMode="auto">
          <a:xfrm>
            <a:off x="7578725" y="5786438"/>
            <a:ext cx="0" cy="3063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6891338" y="5775325"/>
            <a:ext cx="0" cy="3063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 bwMode="auto">
          <a:xfrm>
            <a:off x="6162675" y="5775325"/>
            <a:ext cx="0" cy="3063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 bwMode="auto">
          <a:xfrm>
            <a:off x="1890713" y="5765800"/>
            <a:ext cx="0" cy="3063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 bwMode="auto">
          <a:xfrm>
            <a:off x="2609850" y="5800725"/>
            <a:ext cx="0" cy="3063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 bwMode="auto">
          <a:xfrm>
            <a:off x="1169988" y="5765800"/>
            <a:ext cx="0" cy="3063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 bwMode="auto">
          <a:xfrm>
            <a:off x="450850" y="5765800"/>
            <a:ext cx="0" cy="3063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 bwMode="auto">
          <a:xfrm>
            <a:off x="4572000" y="4508500"/>
            <a:ext cx="3603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 bwMode="auto">
          <a:xfrm>
            <a:off x="4540250" y="3789363"/>
            <a:ext cx="3603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 bwMode="auto">
          <a:xfrm>
            <a:off x="4554538" y="5948363"/>
            <a:ext cx="3603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 bwMode="auto">
          <a:xfrm>
            <a:off x="4554538" y="5229225"/>
            <a:ext cx="3603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 bwMode="auto">
          <a:xfrm>
            <a:off x="4572000" y="2997200"/>
            <a:ext cx="3603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 bwMode="auto">
          <a:xfrm>
            <a:off x="4554538" y="6670675"/>
            <a:ext cx="3603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 bwMode="auto">
          <a:xfrm>
            <a:off x="4554538" y="2276475"/>
            <a:ext cx="3603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 bwMode="auto">
          <a:xfrm>
            <a:off x="4554538" y="7389813"/>
            <a:ext cx="3603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99" name="TextBox 41"/>
          <p:cNvSpPr txBox="1">
            <a:spLocks noChangeArrowheads="1"/>
          </p:cNvSpPr>
          <p:nvPr/>
        </p:nvSpPr>
        <p:spPr bwMode="auto">
          <a:xfrm>
            <a:off x="5324475" y="6080125"/>
            <a:ext cx="369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>
                <a:cs typeface="Arial" charset="0"/>
              </a:rPr>
              <a:t>1</a:t>
            </a:r>
            <a:endParaRPr lang="ru-RU" altLang="ru-RU" sz="2800" b="1">
              <a:cs typeface="Arial" charset="0"/>
            </a:endParaRPr>
          </a:p>
        </p:txBody>
      </p:sp>
      <p:sp>
        <p:nvSpPr>
          <p:cNvPr id="25100" name="TextBox 42"/>
          <p:cNvSpPr txBox="1">
            <a:spLocks noChangeArrowheads="1"/>
          </p:cNvSpPr>
          <p:nvPr/>
        </p:nvSpPr>
        <p:spPr bwMode="auto">
          <a:xfrm>
            <a:off x="4292600" y="4895850"/>
            <a:ext cx="3698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>
                <a:cs typeface="Arial" charset="0"/>
              </a:rPr>
              <a:t>1</a:t>
            </a:r>
            <a:endParaRPr lang="ru-RU" altLang="ru-RU" sz="2800" b="1">
              <a:cs typeface="Arial" charset="0"/>
            </a:endParaRPr>
          </a:p>
        </p:txBody>
      </p:sp>
      <p:sp>
        <p:nvSpPr>
          <p:cNvPr id="3606" name="TextBox 43"/>
          <p:cNvSpPr txBox="1">
            <a:spLocks noChangeArrowheads="1"/>
          </p:cNvSpPr>
          <p:nvPr/>
        </p:nvSpPr>
        <p:spPr bwMode="auto">
          <a:xfrm>
            <a:off x="5662613" y="3598863"/>
            <a:ext cx="1509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>
                <a:cs typeface="Arial" charset="0"/>
              </a:rPr>
              <a:t>y = x</a:t>
            </a:r>
            <a:r>
              <a:rPr lang="en-US" altLang="ru-RU" sz="2800" b="1" baseline="30000">
                <a:cs typeface="Arial" charset="0"/>
              </a:rPr>
              <a:t>2</a:t>
            </a:r>
            <a:r>
              <a:rPr lang="ru-RU" altLang="ru-RU" sz="2800" b="1">
                <a:cs typeface="Arial" charset="0"/>
              </a:rPr>
              <a:t> + 2</a:t>
            </a:r>
            <a:endParaRPr lang="ru-RU" altLang="ru-RU" sz="2800" b="1" baseline="30000">
              <a:cs typeface="Arial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645025" y="4424363"/>
            <a:ext cx="127000" cy="12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3286125" y="1470025"/>
            <a:ext cx="127000" cy="125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6156325" y="1511300"/>
            <a:ext cx="125413" cy="12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3954463" y="3716338"/>
            <a:ext cx="127000" cy="1254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5430838" y="3725863"/>
            <a:ext cx="125412" cy="1254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107" name="TextBox 42"/>
          <p:cNvSpPr txBox="1">
            <a:spLocks noChangeArrowheads="1"/>
          </p:cNvSpPr>
          <p:nvPr/>
        </p:nvSpPr>
        <p:spPr bwMode="auto">
          <a:xfrm>
            <a:off x="4329113" y="2014538"/>
            <a:ext cx="369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cs typeface="Arial" charset="0"/>
              </a:rPr>
              <a:t>5</a:t>
            </a:r>
          </a:p>
        </p:txBody>
      </p:sp>
      <p:sp>
        <p:nvSpPr>
          <p:cNvPr id="25108" name="TextBox 42"/>
          <p:cNvSpPr txBox="1">
            <a:spLocks noChangeArrowheads="1"/>
          </p:cNvSpPr>
          <p:nvPr/>
        </p:nvSpPr>
        <p:spPr bwMode="auto">
          <a:xfrm>
            <a:off x="4273550" y="2762250"/>
            <a:ext cx="3698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cs typeface="Arial" charset="0"/>
              </a:rPr>
              <a:t>4</a:t>
            </a:r>
          </a:p>
        </p:txBody>
      </p:sp>
      <p:sp>
        <p:nvSpPr>
          <p:cNvPr id="25109" name="TextBox 42"/>
          <p:cNvSpPr txBox="1">
            <a:spLocks noChangeArrowheads="1"/>
          </p:cNvSpPr>
          <p:nvPr/>
        </p:nvSpPr>
        <p:spPr bwMode="auto">
          <a:xfrm>
            <a:off x="4284663" y="4225925"/>
            <a:ext cx="369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cs typeface="Arial" charset="0"/>
              </a:rPr>
              <a:t>2</a:t>
            </a:r>
          </a:p>
        </p:txBody>
      </p:sp>
      <p:sp>
        <p:nvSpPr>
          <p:cNvPr id="25110" name="TextBox 42"/>
          <p:cNvSpPr txBox="1">
            <a:spLocks noChangeArrowheads="1"/>
          </p:cNvSpPr>
          <p:nvPr/>
        </p:nvSpPr>
        <p:spPr bwMode="auto">
          <a:xfrm>
            <a:off x="4302125" y="3527425"/>
            <a:ext cx="369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cs typeface="Arial" charset="0"/>
              </a:rPr>
              <a:t>3</a:t>
            </a:r>
          </a:p>
        </p:txBody>
      </p:sp>
      <p:sp>
        <p:nvSpPr>
          <p:cNvPr id="25111" name="TextBox 42"/>
          <p:cNvSpPr txBox="1">
            <a:spLocks noChangeArrowheads="1"/>
          </p:cNvSpPr>
          <p:nvPr/>
        </p:nvSpPr>
        <p:spPr bwMode="auto">
          <a:xfrm>
            <a:off x="3132138" y="6048375"/>
            <a:ext cx="4778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cs typeface="Arial" charset="0"/>
              </a:rPr>
              <a:t>-2</a:t>
            </a:r>
          </a:p>
        </p:txBody>
      </p:sp>
      <p:sp>
        <p:nvSpPr>
          <p:cNvPr id="25112" name="TextBox 42"/>
          <p:cNvSpPr txBox="1">
            <a:spLocks noChangeArrowheads="1"/>
          </p:cNvSpPr>
          <p:nvPr/>
        </p:nvSpPr>
        <p:spPr bwMode="auto">
          <a:xfrm>
            <a:off x="6011863" y="6073775"/>
            <a:ext cx="371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cs typeface="Arial" charset="0"/>
              </a:rPr>
              <a:t>2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42938" y="333375"/>
          <a:ext cx="24892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Формула" r:id="rId4" imgW="647700" imgH="228600" progId="Equation.3">
                  <p:embed/>
                </p:oleObj>
              </mc:Choice>
              <mc:Fallback>
                <p:oleObj name="Формула" r:id="rId4" imgW="647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333375"/>
                        <a:ext cx="2489200" cy="8794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651250" y="260350"/>
            <a:ext cx="17256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>
                <a:latin typeface="Arial" charset="0"/>
              </a:rPr>
              <a:t>А (1;1)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591175" y="274638"/>
            <a:ext cx="2495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4000">
                <a:latin typeface="Arial" charset="0"/>
              </a:rPr>
              <a:t>1</a:t>
            </a:r>
            <a:r>
              <a:rPr lang="ru-RU" altLang="ru-RU" sz="4000">
                <a:latin typeface="Arial" charset="0"/>
              </a:rPr>
              <a:t> </a:t>
            </a:r>
            <a:r>
              <a:rPr lang="en-US" altLang="ru-RU" sz="4000">
                <a:latin typeface="Arial" charset="0"/>
              </a:rPr>
              <a:t>&gt; 1</a:t>
            </a:r>
            <a:r>
              <a:rPr lang="en-US" altLang="ru-RU" sz="4000" baseline="30000">
                <a:latin typeface="Arial" charset="0"/>
              </a:rPr>
              <a:t>2</a:t>
            </a:r>
            <a:r>
              <a:rPr lang="en-US" altLang="ru-RU" sz="4000">
                <a:latin typeface="Arial" charset="0"/>
              </a:rPr>
              <a:t> + 2</a:t>
            </a:r>
            <a:endParaRPr lang="ru-RU" altLang="ru-RU" sz="4000">
              <a:latin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664325" y="969963"/>
            <a:ext cx="21605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>
                <a:latin typeface="Arial" charset="0"/>
              </a:rPr>
              <a:t>неверно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3413125" y="1323975"/>
            <a:ext cx="2743200" cy="6651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3565525" y="1476375"/>
            <a:ext cx="2743200" cy="6651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563938" y="1628775"/>
            <a:ext cx="2743200" cy="6651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V="1">
            <a:off x="3635375" y="1835150"/>
            <a:ext cx="2520950" cy="6111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3635375" y="2014538"/>
            <a:ext cx="2408238" cy="584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3708400" y="2184400"/>
            <a:ext cx="2335213" cy="5667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3779838" y="2400300"/>
            <a:ext cx="2071687" cy="5032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3851275" y="2543175"/>
            <a:ext cx="2116138" cy="5127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851275" y="2751138"/>
            <a:ext cx="1884363" cy="457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3924300" y="2903538"/>
            <a:ext cx="1884363" cy="457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V="1">
            <a:off x="3924300" y="3073400"/>
            <a:ext cx="1811338" cy="4397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V="1">
            <a:off x="3954463" y="3225800"/>
            <a:ext cx="1781175" cy="431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flipV="1">
            <a:off x="4067175" y="3448050"/>
            <a:ext cx="1525588" cy="3698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4140200" y="3617913"/>
            <a:ext cx="1450975" cy="3524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endCxn id="54" idx="3"/>
          </p:cNvCxnSpPr>
          <p:nvPr/>
        </p:nvCxnSpPr>
        <p:spPr>
          <a:xfrm flipV="1">
            <a:off x="4284663" y="3832225"/>
            <a:ext cx="1165225" cy="2905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flipV="1">
            <a:off x="4356100" y="4027488"/>
            <a:ext cx="1020763" cy="2476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flipV="1">
            <a:off x="4427538" y="4252913"/>
            <a:ext cx="720725" cy="1746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6" name="Овал 3585"/>
          <p:cNvSpPr/>
          <p:nvPr/>
        </p:nvSpPr>
        <p:spPr>
          <a:xfrm>
            <a:off x="5308600" y="5129213"/>
            <a:ext cx="200025" cy="200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580063" y="4868863"/>
            <a:ext cx="4587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200">
                <a:latin typeface="Arial" charset="0"/>
              </a:rPr>
              <a:t>A</a:t>
            </a:r>
            <a:endParaRPr lang="ru-RU" altLang="ru-RU" sz="3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78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6" grpId="0"/>
      <p:bldP spid="5" grpId="0" animBg="1"/>
      <p:bldP spid="51" grpId="0" animBg="1"/>
      <p:bldP spid="52" grpId="0" animBg="1"/>
      <p:bldP spid="53" grpId="0" animBg="1"/>
      <p:bldP spid="54" grpId="0" animBg="1"/>
      <p:bldP spid="6" grpId="0"/>
      <p:bldP spid="7" grpId="0"/>
      <p:bldP spid="8" grpId="0"/>
      <p:bldP spid="3586" grpId="0" animBg="1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3"/>
          <p:cNvSpPr>
            <a:spLocks noChangeArrowheads="1"/>
          </p:cNvSpPr>
          <p:nvPr/>
        </p:nvSpPr>
        <p:spPr bwMode="auto">
          <a:xfrm>
            <a:off x="395288" y="809625"/>
            <a:ext cx="8072437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>
                <a:latin typeface="Arial" charset="0"/>
              </a:rPr>
              <a:t>Изобразить на координатной плоскости множество точек, координаты которых удовлетворяют неравенству</a:t>
            </a: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4988" y="3979863"/>
            <a:ext cx="80740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i="1">
                <a:solidFill>
                  <a:srgbClr val="FFFF00"/>
                </a:solidFill>
                <a:latin typeface="Arial" charset="0"/>
              </a:rPr>
              <a:t>х</a:t>
            </a:r>
            <a:r>
              <a:rPr lang="ru-RU" altLang="ru-RU" sz="4000" i="1" baseline="30000">
                <a:solidFill>
                  <a:srgbClr val="FFFF00"/>
                </a:solidFill>
                <a:latin typeface="Arial" charset="0"/>
              </a:rPr>
              <a:t>2</a:t>
            </a:r>
            <a:r>
              <a:rPr lang="ru-RU" altLang="ru-RU" sz="4000" i="1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altLang="ru-RU" sz="4000" i="1">
                <a:solidFill>
                  <a:srgbClr val="FFFF00"/>
                </a:solidFill>
                <a:latin typeface="Arial" charset="0"/>
              </a:rPr>
              <a:t>+ y</a:t>
            </a:r>
            <a:r>
              <a:rPr lang="en-US" altLang="ru-RU" sz="4000" i="1" baseline="30000">
                <a:solidFill>
                  <a:srgbClr val="FFFF00"/>
                </a:solidFill>
                <a:latin typeface="Arial" charset="0"/>
              </a:rPr>
              <a:t>2</a:t>
            </a:r>
            <a:r>
              <a:rPr lang="en-US" altLang="ru-RU" sz="4000" i="1">
                <a:solidFill>
                  <a:srgbClr val="FFFF00"/>
                </a:solidFill>
                <a:latin typeface="Arial" charset="0"/>
              </a:rPr>
              <a:t> &lt;</a:t>
            </a:r>
            <a:r>
              <a:rPr lang="ru-RU" altLang="ru-RU" sz="4000" i="1">
                <a:solidFill>
                  <a:srgbClr val="FFFF00"/>
                </a:solidFill>
                <a:latin typeface="Arial" charset="0"/>
              </a:rPr>
              <a:t> 16</a:t>
            </a:r>
            <a:endParaRPr lang="ru-RU" altLang="ru-RU" sz="40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-22225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FFFF00"/>
                </a:solidFill>
              </a:rPr>
              <a:t>Задание 3.</a:t>
            </a:r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62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50" y="115888"/>
            <a:ext cx="842962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FFFF00"/>
                </a:solidFill>
                <a:latin typeface="+mj-lt"/>
              </a:rPr>
              <a:t>План выполнения задания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1125" y="3357563"/>
            <a:ext cx="84296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i="1">
                <a:solidFill>
                  <a:srgbClr val="FFFF00"/>
                </a:solidFill>
                <a:latin typeface="Arial" charset="0"/>
              </a:rPr>
              <a:t>х</a:t>
            </a:r>
            <a:r>
              <a:rPr lang="ru-RU" altLang="ru-RU" sz="4000" i="1" baseline="30000">
                <a:solidFill>
                  <a:srgbClr val="FFFF00"/>
                </a:solidFill>
                <a:latin typeface="Arial" charset="0"/>
              </a:rPr>
              <a:t>2</a:t>
            </a:r>
            <a:r>
              <a:rPr lang="ru-RU" altLang="ru-RU" sz="4000" i="1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altLang="ru-RU" sz="4000" i="1">
                <a:solidFill>
                  <a:srgbClr val="FFFF00"/>
                </a:solidFill>
                <a:latin typeface="Arial" charset="0"/>
              </a:rPr>
              <a:t>+ y</a:t>
            </a:r>
            <a:r>
              <a:rPr lang="en-US" altLang="ru-RU" sz="4000" i="1" baseline="30000">
                <a:solidFill>
                  <a:srgbClr val="FFFF00"/>
                </a:solidFill>
                <a:latin typeface="Arial" charset="0"/>
              </a:rPr>
              <a:t>2</a:t>
            </a:r>
            <a:r>
              <a:rPr lang="en-US" altLang="ru-RU" sz="4000" i="1"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altLang="ru-RU" sz="4000" i="1">
                <a:solidFill>
                  <a:srgbClr val="FFFF00"/>
                </a:solidFill>
                <a:latin typeface="Arial" charset="0"/>
              </a:rPr>
              <a:t>= 16</a:t>
            </a:r>
            <a:r>
              <a:rPr lang="en-US" altLang="ru-RU" sz="4000" i="1"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altLang="ru-RU" sz="4000" i="1">
                <a:solidFill>
                  <a:srgbClr val="FFFF00"/>
                </a:solidFill>
                <a:latin typeface="Arial" charset="0"/>
              </a:rPr>
              <a:t>– уравнение окружности,</a:t>
            </a:r>
            <a:r>
              <a:rPr lang="en-US" altLang="ru-RU" sz="4000" i="1"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altLang="ru-RU" sz="4000" i="1">
                <a:solidFill>
                  <a:srgbClr val="FFFF00"/>
                </a:solidFill>
                <a:latin typeface="Arial" charset="0"/>
              </a:rPr>
              <a:t>с центром в начале координат, </a:t>
            </a:r>
            <a:r>
              <a:rPr lang="en-US" altLang="ru-RU" sz="4000" i="1">
                <a:solidFill>
                  <a:srgbClr val="FFFF00"/>
                </a:solidFill>
                <a:latin typeface="Arial" charset="0"/>
              </a:rPr>
              <a:t>     R</a:t>
            </a:r>
            <a:r>
              <a:rPr lang="ru-RU" altLang="ru-RU" sz="4000" i="1">
                <a:solidFill>
                  <a:srgbClr val="FFFF00"/>
                </a:solidFill>
                <a:latin typeface="Arial" charset="0"/>
              </a:rPr>
              <a:t> = 4.</a:t>
            </a:r>
            <a:endParaRPr lang="ru-RU" altLang="ru-RU" sz="40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4613" y="2173288"/>
            <a:ext cx="8501062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>
                <a:latin typeface="Arial" charset="0"/>
              </a:rPr>
              <a:t>2. Определить, какая фигура задаётся таким уравнением: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4000">
              <a:latin typeface="Aria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911350" y="1511300"/>
            <a:ext cx="49307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i="1">
                <a:solidFill>
                  <a:srgbClr val="FFFF00"/>
                </a:solidFill>
                <a:latin typeface="Arial" charset="0"/>
              </a:rPr>
              <a:t>х</a:t>
            </a:r>
            <a:r>
              <a:rPr lang="ru-RU" altLang="ru-RU" sz="4000" i="1" baseline="30000">
                <a:solidFill>
                  <a:srgbClr val="FFFF00"/>
                </a:solidFill>
                <a:latin typeface="Arial" charset="0"/>
              </a:rPr>
              <a:t>2</a:t>
            </a:r>
            <a:r>
              <a:rPr lang="ru-RU" altLang="ru-RU" sz="4000" i="1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altLang="ru-RU" sz="4000" i="1">
                <a:solidFill>
                  <a:srgbClr val="FFFF00"/>
                </a:solidFill>
                <a:latin typeface="Arial" charset="0"/>
              </a:rPr>
              <a:t>+ y</a:t>
            </a:r>
            <a:r>
              <a:rPr lang="en-US" altLang="ru-RU" sz="4000" i="1" baseline="30000">
                <a:solidFill>
                  <a:srgbClr val="FFFF00"/>
                </a:solidFill>
                <a:latin typeface="Arial" charset="0"/>
              </a:rPr>
              <a:t>2</a:t>
            </a:r>
            <a:r>
              <a:rPr lang="en-US" altLang="ru-RU" sz="4000" i="1"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altLang="ru-RU" sz="4000" i="1">
                <a:solidFill>
                  <a:srgbClr val="FFFF00"/>
                </a:solidFill>
                <a:latin typeface="Arial" charset="0"/>
              </a:rPr>
              <a:t>= 16</a:t>
            </a:r>
            <a:r>
              <a:rPr lang="en-US" altLang="ru-RU" sz="4000" i="1">
                <a:solidFill>
                  <a:srgbClr val="FFFF00"/>
                </a:solidFill>
                <a:latin typeface="Arial" charset="0"/>
              </a:rPr>
              <a:t> </a:t>
            </a:r>
            <a:endParaRPr lang="ru-RU" altLang="ru-RU" sz="4000" i="1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40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7800" y="896938"/>
            <a:ext cx="864393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4000">
                <a:latin typeface="Arial" charset="0"/>
              </a:rPr>
              <a:t>1</a:t>
            </a:r>
            <a:r>
              <a:rPr lang="ru-RU" altLang="ru-RU" sz="4000">
                <a:latin typeface="Arial" charset="0"/>
              </a:rPr>
              <a:t>. Заменить знак неравенства на равно: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40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02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355725" y="115888"/>
          <a:ext cx="6096000" cy="583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583248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</a:tr>
              <a:tr h="583248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</a:tr>
              <a:tr h="583248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</a:tr>
              <a:tr h="583248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</a:tr>
              <a:tr h="583248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</a:tr>
              <a:tr h="583248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</a:tr>
              <a:tr h="583248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</a:tr>
              <a:tr h="583248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9" marB="45719"/>
                </a:tc>
              </a:tr>
              <a:tr h="583248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</a:tr>
              <a:tr h="583248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9" marB="45719"/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>
            <a:off x="1187450" y="3644900"/>
            <a:ext cx="648017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17" idx="2"/>
          </p:cNvCxnSpPr>
          <p:nvPr/>
        </p:nvCxnSpPr>
        <p:spPr>
          <a:xfrm flipV="1">
            <a:off x="4403725" y="404813"/>
            <a:ext cx="0" cy="554355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003800" y="3573463"/>
            <a:ext cx="0" cy="2873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651500" y="3500438"/>
            <a:ext cx="0" cy="2889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227763" y="3500438"/>
            <a:ext cx="0" cy="2889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851275" y="3551238"/>
            <a:ext cx="0" cy="2873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203575" y="3586163"/>
            <a:ext cx="0" cy="2889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555875" y="3573463"/>
            <a:ext cx="0" cy="2873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875463" y="3586163"/>
            <a:ext cx="0" cy="2889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979613" y="3573463"/>
            <a:ext cx="0" cy="2873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284663" y="2997200"/>
            <a:ext cx="28733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273550" y="4221163"/>
            <a:ext cx="2889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292600" y="981075"/>
            <a:ext cx="28733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292600" y="1268413"/>
            <a:ext cx="28733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284663" y="4797425"/>
            <a:ext cx="28733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273550" y="1844675"/>
            <a:ext cx="2889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300538" y="2420938"/>
            <a:ext cx="2889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90" name="TextBox 26"/>
          <p:cNvSpPr txBox="1">
            <a:spLocks noChangeArrowheads="1"/>
          </p:cNvSpPr>
          <p:nvPr/>
        </p:nvSpPr>
        <p:spPr bwMode="auto">
          <a:xfrm>
            <a:off x="3924300" y="260350"/>
            <a:ext cx="4460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latin typeface="Arial" charset="0"/>
              </a:rPr>
              <a:t>У</a:t>
            </a:r>
          </a:p>
        </p:txBody>
      </p:sp>
      <p:sp>
        <p:nvSpPr>
          <p:cNvPr id="27791" name="TextBox 27"/>
          <p:cNvSpPr txBox="1">
            <a:spLocks noChangeArrowheads="1"/>
          </p:cNvSpPr>
          <p:nvPr/>
        </p:nvSpPr>
        <p:spPr bwMode="auto">
          <a:xfrm>
            <a:off x="7812088" y="3444875"/>
            <a:ext cx="4587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latin typeface="Arial" charset="0"/>
              </a:rPr>
              <a:t>Х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172075" y="2611438"/>
            <a:ext cx="48101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200" b="1">
                <a:latin typeface="Arial" charset="0"/>
              </a:rPr>
              <a:t>A</a:t>
            </a:r>
            <a:endParaRPr lang="ru-RU" altLang="ru-RU" sz="3200" b="1">
              <a:latin typeface="Arial" charset="0"/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V="1">
            <a:off x="2692400" y="1341438"/>
            <a:ext cx="1808163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362200" y="1377950"/>
            <a:ext cx="2641600" cy="8794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2093913" y="1487488"/>
            <a:ext cx="3168650" cy="10541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V="1">
            <a:off x="1938338" y="2203450"/>
            <a:ext cx="4327525" cy="14414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1938338" y="2014538"/>
            <a:ext cx="4294187" cy="14303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2474913" y="3694113"/>
            <a:ext cx="4341812" cy="14462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2093913" y="2728913"/>
            <a:ext cx="4603750" cy="15351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1973263" y="2541588"/>
            <a:ext cx="4681537" cy="15605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906713" y="4181475"/>
            <a:ext cx="3794125" cy="12636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1982788" y="1865313"/>
            <a:ext cx="4029075" cy="13414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1982788" y="2395538"/>
            <a:ext cx="4424362" cy="1473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V="1">
            <a:off x="2166938" y="2997200"/>
            <a:ext cx="4591050" cy="15287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2271713" y="3206750"/>
            <a:ext cx="4606925" cy="15351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V="1">
            <a:off x="2355850" y="3444875"/>
            <a:ext cx="4424363" cy="1473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V="1">
            <a:off x="1982788" y="1760538"/>
            <a:ext cx="3813175" cy="127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2093913" y="1646238"/>
            <a:ext cx="3351212" cy="11160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679700" y="3975100"/>
            <a:ext cx="4033838" cy="13430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Овал 1"/>
          <p:cNvSpPr/>
          <p:nvPr/>
        </p:nvSpPr>
        <p:spPr>
          <a:xfrm>
            <a:off x="1973263" y="1268413"/>
            <a:ext cx="4902200" cy="4681537"/>
          </a:xfrm>
          <a:prstGeom prst="ellipse">
            <a:avLst/>
          </a:prstGeom>
          <a:noFill/>
          <a:ln w="38100">
            <a:solidFill>
              <a:srgbClr val="FFCC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4273550" y="5373688"/>
            <a:ext cx="2889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flipV="1">
            <a:off x="3059113" y="4333875"/>
            <a:ext cx="3794125" cy="12636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V="1">
            <a:off x="3348038" y="4646613"/>
            <a:ext cx="3178175" cy="10572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V="1">
            <a:off x="3821113" y="4852988"/>
            <a:ext cx="2695575" cy="896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3924300" y="5140325"/>
            <a:ext cx="2336800" cy="7794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flipV="1">
            <a:off x="4562475" y="5426075"/>
            <a:ext cx="1449388" cy="4841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>
            <a:off x="4932363" y="2924175"/>
            <a:ext cx="139700" cy="1397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-31750" y="138113"/>
            <a:ext cx="33797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i="1">
                <a:solidFill>
                  <a:srgbClr val="FFFF00"/>
                </a:solidFill>
                <a:latin typeface="Arial" charset="0"/>
              </a:rPr>
              <a:t>х</a:t>
            </a:r>
            <a:r>
              <a:rPr lang="ru-RU" altLang="ru-RU" sz="4000" i="1" baseline="30000">
                <a:solidFill>
                  <a:srgbClr val="FFFF00"/>
                </a:solidFill>
                <a:latin typeface="Arial" charset="0"/>
              </a:rPr>
              <a:t>2</a:t>
            </a:r>
            <a:r>
              <a:rPr lang="ru-RU" altLang="ru-RU" sz="4000" i="1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altLang="ru-RU" sz="4000" i="1">
                <a:solidFill>
                  <a:srgbClr val="FFFF00"/>
                </a:solidFill>
                <a:latin typeface="Arial" charset="0"/>
              </a:rPr>
              <a:t>+ y</a:t>
            </a:r>
            <a:r>
              <a:rPr lang="en-US" altLang="ru-RU" sz="4000" i="1" baseline="30000">
                <a:solidFill>
                  <a:srgbClr val="FFFF00"/>
                </a:solidFill>
                <a:latin typeface="Arial" charset="0"/>
              </a:rPr>
              <a:t>2</a:t>
            </a:r>
            <a:r>
              <a:rPr lang="en-US" altLang="ru-RU" sz="4000" i="1">
                <a:solidFill>
                  <a:srgbClr val="FFFF00"/>
                </a:solidFill>
                <a:latin typeface="Arial" charset="0"/>
              </a:rPr>
              <a:t> &lt;</a:t>
            </a:r>
            <a:r>
              <a:rPr lang="ru-RU" altLang="ru-RU" sz="4000" i="1">
                <a:solidFill>
                  <a:srgbClr val="FFFF00"/>
                </a:solidFill>
                <a:latin typeface="Arial" charset="0"/>
              </a:rPr>
              <a:t> 16</a:t>
            </a:r>
            <a:endParaRPr lang="ru-RU" altLang="ru-RU" sz="40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500563" y="198438"/>
            <a:ext cx="17256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>
                <a:solidFill>
                  <a:srgbClr val="FFFF00"/>
                </a:solidFill>
                <a:latin typeface="Arial" charset="0"/>
              </a:rPr>
              <a:t>А (1;1)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6065838" y="198438"/>
            <a:ext cx="30432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4000" i="1">
                <a:solidFill>
                  <a:srgbClr val="FFFF00"/>
                </a:solidFill>
                <a:latin typeface="Arial" charset="0"/>
              </a:rPr>
              <a:t>1</a:t>
            </a:r>
            <a:r>
              <a:rPr lang="ru-RU" altLang="ru-RU" sz="4000" i="1" baseline="30000">
                <a:solidFill>
                  <a:srgbClr val="FFFF00"/>
                </a:solidFill>
                <a:latin typeface="Arial" charset="0"/>
              </a:rPr>
              <a:t>2</a:t>
            </a:r>
            <a:r>
              <a:rPr lang="ru-RU" altLang="ru-RU" sz="4000" i="1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altLang="ru-RU" sz="4000" i="1">
                <a:solidFill>
                  <a:srgbClr val="FFFF00"/>
                </a:solidFill>
                <a:latin typeface="Arial" charset="0"/>
              </a:rPr>
              <a:t>+ 1</a:t>
            </a:r>
            <a:r>
              <a:rPr lang="en-US" altLang="ru-RU" sz="4000" i="1" baseline="30000">
                <a:solidFill>
                  <a:srgbClr val="FFFF00"/>
                </a:solidFill>
                <a:latin typeface="Arial" charset="0"/>
              </a:rPr>
              <a:t>2</a:t>
            </a:r>
            <a:r>
              <a:rPr lang="en-US" altLang="ru-RU" sz="4000" i="1">
                <a:solidFill>
                  <a:srgbClr val="FFFF00"/>
                </a:solidFill>
                <a:latin typeface="Arial" charset="0"/>
              </a:rPr>
              <a:t> &lt;</a:t>
            </a:r>
            <a:r>
              <a:rPr lang="ru-RU" altLang="ru-RU" sz="4000" i="1">
                <a:solidFill>
                  <a:srgbClr val="FFFF00"/>
                </a:solidFill>
                <a:latin typeface="Arial" charset="0"/>
              </a:rPr>
              <a:t> 16</a:t>
            </a:r>
            <a:endParaRPr lang="ru-RU" altLang="ru-RU" sz="40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402513" y="817563"/>
            <a:ext cx="1306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solidFill>
                  <a:srgbClr val="FFFF00"/>
                </a:solidFill>
                <a:latin typeface="Arial" charset="0"/>
              </a:rPr>
              <a:t>верно</a:t>
            </a:r>
          </a:p>
        </p:txBody>
      </p:sp>
      <p:sp>
        <p:nvSpPr>
          <p:cNvPr id="27822" name="TextBox 52"/>
          <p:cNvSpPr txBox="1">
            <a:spLocks noChangeArrowheads="1"/>
          </p:cNvSpPr>
          <p:nvPr/>
        </p:nvSpPr>
        <p:spPr bwMode="auto">
          <a:xfrm>
            <a:off x="3922713" y="2852738"/>
            <a:ext cx="385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/>
              <a:t>1</a:t>
            </a:r>
          </a:p>
        </p:txBody>
      </p:sp>
      <p:sp>
        <p:nvSpPr>
          <p:cNvPr id="27823" name="TextBox 53"/>
          <p:cNvSpPr txBox="1">
            <a:spLocks noChangeArrowheads="1"/>
          </p:cNvSpPr>
          <p:nvPr/>
        </p:nvSpPr>
        <p:spPr bwMode="auto">
          <a:xfrm>
            <a:off x="4803775" y="3697288"/>
            <a:ext cx="385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/>
              <a:t>1</a:t>
            </a:r>
          </a:p>
        </p:txBody>
      </p:sp>
      <p:sp>
        <p:nvSpPr>
          <p:cNvPr id="27824" name="TextBox 54"/>
          <p:cNvSpPr txBox="1">
            <a:spLocks noChangeArrowheads="1"/>
          </p:cNvSpPr>
          <p:nvPr/>
        </p:nvSpPr>
        <p:spPr bwMode="auto">
          <a:xfrm>
            <a:off x="3954463" y="3606800"/>
            <a:ext cx="385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002631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2" grpId="0" animBg="1"/>
      <p:bldP spid="3" grpId="0" animBg="1"/>
      <p:bldP spid="48" grpId="0"/>
      <p:bldP spid="49" grpId="0"/>
      <p:bldP spid="5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Рисунок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60350"/>
            <a:ext cx="8964613" cy="612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95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21" y="1412776"/>
            <a:ext cx="7858179" cy="2514314"/>
          </a:xfrm>
          <a:prstGeom prst="rect">
            <a:avLst/>
          </a:prstGeom>
          <a:noFill/>
        </p:spPr>
        <p:txBody>
          <a:bodyPr>
            <a:prstTxWarp prst="textCanDown">
              <a:avLst/>
            </a:prstTxWarp>
            <a:spAutoFit/>
            <a:scene3d>
              <a:camera prst="perspectiveContrastingRightFacing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</a:rPr>
              <a:t>СПАСИБО</a:t>
            </a:r>
            <a:r>
              <a:rPr lang="en-US" sz="9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</a:rPr>
              <a:t> </a:t>
            </a:r>
            <a:r>
              <a:rPr lang="ru-RU" sz="9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</a:rPr>
              <a:t>за </a:t>
            </a:r>
          </a:p>
          <a:p>
            <a:pPr algn="ctr">
              <a:defRPr/>
            </a:pPr>
            <a:r>
              <a:rPr lang="ru-RU" sz="9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</a:rPr>
              <a:t>внимание !</a:t>
            </a:r>
          </a:p>
        </p:txBody>
      </p:sp>
    </p:spTree>
    <p:extLst>
      <p:ext uri="{BB962C8B-B14F-4D97-AF65-F5344CB8AC3E}">
        <p14:creationId xmlns:p14="http://schemas.microsoft.com/office/powerpoint/2010/main" val="335428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34925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FFFF00"/>
                </a:solidFill>
              </a:rPr>
              <a:t>Устная работа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765175"/>
            <a:ext cx="8713787" cy="4525963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1. Какие из следующих чисел: –2; –1; 0; 2; 3 – являются решением неравенства </a:t>
            </a:r>
            <a:r>
              <a:rPr lang="ru-RU" altLang="ru-RU" sz="4000" i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altLang="ru-RU" sz="4000" baseline="30000" smtClean="0"/>
              <a:t>3</a:t>
            </a:r>
            <a:r>
              <a:rPr lang="ru-RU" altLang="ru-RU" sz="4000" smtClean="0"/>
              <a:t> – 2</a:t>
            </a:r>
            <a:r>
              <a:rPr lang="ru-RU" altLang="ru-RU" sz="4000" i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altLang="ru-RU" sz="4000" smtClean="0"/>
              <a:t> ≥ 1?</a:t>
            </a:r>
          </a:p>
          <a:p>
            <a:pPr eaLnBrk="1" hangingPunct="1"/>
            <a:r>
              <a:rPr lang="ru-RU" altLang="ru-RU" sz="4000" smtClean="0"/>
              <a:t>2. Подберите два каких-нибудь числа разных знаков, чтобы их сумма была больше 5.</a:t>
            </a:r>
          </a:p>
          <a:p>
            <a:pPr eaLnBrk="1" hangingPunct="1"/>
            <a:r>
              <a:rPr lang="ru-RU" altLang="ru-RU" sz="4000" smtClean="0"/>
              <a:t>3. Является ли пара чисел </a:t>
            </a:r>
            <a:r>
              <a:rPr lang="ru-RU" altLang="ru-RU" sz="4000" i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altLang="ru-RU" sz="4000" smtClean="0"/>
              <a:t> = 2, </a:t>
            </a:r>
            <a:r>
              <a:rPr lang="ru-RU" altLang="ru-RU" sz="4000" i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altLang="ru-RU" sz="4000" smtClean="0"/>
              <a:t> = 5 решением неравенства: 2</a:t>
            </a:r>
            <a:r>
              <a:rPr lang="ru-RU" altLang="ru-RU" sz="4000" i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altLang="ru-RU" sz="4000" baseline="30000" smtClean="0"/>
              <a:t>2</a:t>
            </a:r>
            <a:r>
              <a:rPr lang="ru-RU" altLang="ru-RU" sz="4000" smtClean="0"/>
              <a:t> – </a:t>
            </a:r>
            <a:r>
              <a:rPr lang="ru-RU" altLang="ru-RU" sz="4000" i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altLang="ru-RU" sz="4000" smtClean="0"/>
              <a:t> </a:t>
            </a:r>
            <a:r>
              <a:rPr lang="en-US" altLang="ru-RU" sz="4000" smtClean="0"/>
              <a:t>&lt; 6</a:t>
            </a:r>
            <a:r>
              <a:rPr lang="ru-RU" altLang="ru-RU" sz="4000" smtClean="0"/>
              <a:t> ?</a:t>
            </a:r>
          </a:p>
          <a:p>
            <a:pPr eaLnBrk="1" hangingPunct="1"/>
            <a:endParaRPr lang="ru-RU" altLang="ru-RU" sz="4000" smtClean="0"/>
          </a:p>
        </p:txBody>
      </p:sp>
    </p:spTree>
    <p:extLst>
      <p:ext uri="{BB962C8B-B14F-4D97-AF65-F5344CB8AC3E}">
        <p14:creationId xmlns:p14="http://schemas.microsoft.com/office/powerpoint/2010/main" val="100373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3175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FF00"/>
                </a:solidFill>
              </a:rPr>
              <a:t>Определение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836613"/>
            <a:ext cx="7859713" cy="4525962"/>
          </a:xfrm>
        </p:spPr>
        <p:txBody>
          <a:bodyPr rtlCol="0">
            <a:no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ru-RU" sz="4000" dirty="0"/>
              <a:t>Решением неравенства с двумя переменными называется пара значений этих переменных, обращающая данное неравенство в верное числовое неравенство</a:t>
            </a:r>
            <a:r>
              <a:rPr lang="ru-RU" sz="4000" dirty="0" smtClean="0"/>
              <a:t>.</a:t>
            </a:r>
          </a:p>
          <a:p>
            <a:pPr marL="68580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5717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1341438"/>
            <a:ext cx="7772400" cy="3733800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Линейным неравенством с двумя  переменными называется неравенство вида ах + by &lt; с или ах + bу &gt; с, где х и у — переменные, а, b и с - некоторые числа.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FF00"/>
                </a:solidFill>
              </a:rPr>
              <a:t>Определение</a:t>
            </a:r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91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188" y="26035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FFFF00"/>
                </a:solidFill>
              </a:rPr>
              <a:t>Пример 1.</a:t>
            </a:r>
            <a:r>
              <a:rPr lang="ru-RU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288" y="1196975"/>
            <a:ext cx="7772400" cy="3733800"/>
          </a:xfrm>
        </p:spPr>
        <p:txBody>
          <a:bodyPr rtlCol="0">
            <a:no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ru-RU" sz="4000" dirty="0"/>
              <a:t>Изобразим на координатной плоскости множество решений неравенства 2у+3х≤6.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ru-RU" sz="4000" dirty="0"/>
              <a:t>Решение.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>Строим </a:t>
            </a:r>
            <a:r>
              <a:rPr lang="ru-RU" sz="4000" dirty="0"/>
              <a:t>прямую </a:t>
            </a:r>
            <a:r>
              <a:rPr lang="ru-RU" sz="4000" dirty="0" smtClean="0"/>
              <a:t>2у+3х=6</a:t>
            </a:r>
          </a:p>
          <a:p>
            <a:pPr marL="68580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4000" dirty="0" smtClean="0"/>
              <a:t>    у=3-1,5х 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ru-RU" sz="4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348038" y="4652963"/>
          <a:ext cx="2520950" cy="1122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1508"/>
                <a:gridCol w="919894"/>
                <a:gridCol w="739548"/>
              </a:tblGrid>
              <a:tr h="561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х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0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2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</a:tr>
              <a:tr h="561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у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3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0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43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379538" y="407988"/>
          <a:ext cx="6096000" cy="5541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554196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</a:tr>
              <a:tr h="554196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>
            <a:off x="1187450" y="3716338"/>
            <a:ext cx="648017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17" idx="2"/>
          </p:cNvCxnSpPr>
          <p:nvPr/>
        </p:nvCxnSpPr>
        <p:spPr>
          <a:xfrm flipV="1">
            <a:off x="4427538" y="404814"/>
            <a:ext cx="0" cy="55451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003800" y="3573463"/>
            <a:ext cx="0" cy="2873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651500" y="3573463"/>
            <a:ext cx="0" cy="2873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288088" y="3573463"/>
            <a:ext cx="0" cy="2873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851275" y="3551238"/>
            <a:ext cx="0" cy="2873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203575" y="3586163"/>
            <a:ext cx="0" cy="2889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627313" y="3592513"/>
            <a:ext cx="0" cy="2889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875463" y="3586163"/>
            <a:ext cx="0" cy="2889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979613" y="3573463"/>
            <a:ext cx="0" cy="2873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284663" y="3176588"/>
            <a:ext cx="28733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273550" y="4292600"/>
            <a:ext cx="2889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292600" y="981075"/>
            <a:ext cx="28733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292600" y="1484313"/>
            <a:ext cx="28733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225925" y="4868863"/>
            <a:ext cx="28733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273550" y="2060575"/>
            <a:ext cx="2889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300538" y="2636838"/>
            <a:ext cx="2889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74" name="TextBox 26"/>
          <p:cNvSpPr txBox="1">
            <a:spLocks noChangeArrowheads="1"/>
          </p:cNvSpPr>
          <p:nvPr/>
        </p:nvSpPr>
        <p:spPr bwMode="auto">
          <a:xfrm>
            <a:off x="3924300" y="260350"/>
            <a:ext cx="4460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latin typeface="Arial" charset="0"/>
              </a:rPr>
              <a:t>У</a:t>
            </a:r>
          </a:p>
        </p:txBody>
      </p:sp>
      <p:sp>
        <p:nvSpPr>
          <p:cNvPr id="18575" name="TextBox 27"/>
          <p:cNvSpPr txBox="1">
            <a:spLocks noChangeArrowheads="1"/>
          </p:cNvSpPr>
          <p:nvPr/>
        </p:nvSpPr>
        <p:spPr bwMode="auto">
          <a:xfrm>
            <a:off x="7812088" y="3444875"/>
            <a:ext cx="4587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latin typeface="Arial" charset="0"/>
              </a:rPr>
              <a:t>Х</a:t>
            </a:r>
          </a:p>
        </p:txBody>
      </p:sp>
      <p:sp>
        <p:nvSpPr>
          <p:cNvPr id="29" name="Овал 28"/>
          <p:cNvSpPr/>
          <p:nvPr/>
        </p:nvSpPr>
        <p:spPr>
          <a:xfrm>
            <a:off x="4337050" y="1962150"/>
            <a:ext cx="198438" cy="19843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554663" y="3629025"/>
            <a:ext cx="198437" cy="19843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414713" y="747713"/>
            <a:ext cx="2873375" cy="3817937"/>
          </a:xfrm>
          <a:prstGeom prst="line">
            <a:avLst/>
          </a:prstGeom>
          <a:ln w="5715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27000" y="4235450"/>
            <a:ext cx="8636000" cy="1570038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latin typeface="Arial" charset="0"/>
              </a:rPr>
              <a:t>Возьмем из каждой области по контрольной</a:t>
            </a:r>
            <a:endParaRPr lang="en-US" altLang="ru-RU" sz="32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latin typeface="Arial" charset="0"/>
              </a:rPr>
              <a:t> точке: А(1;1)</a:t>
            </a:r>
            <a:r>
              <a:rPr lang="en-US" altLang="ru-RU" sz="3200">
                <a:latin typeface="Arial" charset="0"/>
              </a:rPr>
              <a:t> </a:t>
            </a:r>
            <a:r>
              <a:rPr lang="ru-RU" altLang="ru-RU" sz="3200">
                <a:latin typeface="Arial" charset="0"/>
              </a:rPr>
              <a:t>:</a:t>
            </a:r>
            <a:endParaRPr lang="en-US" altLang="ru-RU" sz="32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latin typeface="Arial" charset="0"/>
              </a:rPr>
              <a:t> В(1;3): 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940550" y="1430338"/>
            <a:ext cx="174466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latin typeface="Arial" charset="0"/>
              </a:rPr>
              <a:t>2у+3х≤6</a:t>
            </a:r>
          </a:p>
        </p:txBody>
      </p:sp>
      <p:sp>
        <p:nvSpPr>
          <p:cNvPr id="36" name="Овал 35"/>
          <p:cNvSpPr/>
          <p:nvPr/>
        </p:nvSpPr>
        <p:spPr>
          <a:xfrm>
            <a:off x="4905375" y="1962150"/>
            <a:ext cx="198438" cy="19843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4932363" y="3078163"/>
            <a:ext cx="198437" cy="19843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764088" y="3295650"/>
            <a:ext cx="4810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200" b="1">
                <a:latin typeface="Arial" charset="0"/>
              </a:rPr>
              <a:t>A</a:t>
            </a:r>
            <a:endParaRPr lang="ru-RU" altLang="ru-RU" sz="3200" b="1">
              <a:latin typeface="Arial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170488" y="1503363"/>
            <a:ext cx="4810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200" b="1">
                <a:latin typeface="Arial" charset="0"/>
              </a:rPr>
              <a:t>B</a:t>
            </a:r>
            <a:endParaRPr lang="ru-RU" altLang="ru-RU" sz="3200" b="1">
              <a:latin typeface="Arial" charset="0"/>
            </a:endParaRPr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/>
        </p:nvGraphicFramePr>
        <p:xfrm>
          <a:off x="158750" y="166688"/>
          <a:ext cx="2520950" cy="1122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1508"/>
                <a:gridCol w="919894"/>
                <a:gridCol w="739548"/>
              </a:tblGrid>
              <a:tr h="561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х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0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2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</a:tr>
              <a:tr h="561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у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3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0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</a:tr>
            </a:tbl>
          </a:graphicData>
        </a:graphic>
      </p:graphicFrame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3024188" y="4727575"/>
            <a:ext cx="2971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latin typeface="Arial" charset="0"/>
              </a:rPr>
              <a:t>2·1+3·1≤6, 5≤6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995988" y="4716463"/>
            <a:ext cx="1306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latin typeface="Arial" charset="0"/>
              </a:rPr>
              <a:t>верно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574800" y="5219700"/>
            <a:ext cx="20605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latin typeface="Arial" charset="0"/>
              </a:rPr>
              <a:t>2·3+3·1≤6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690938" y="5219700"/>
            <a:ext cx="17621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latin typeface="Arial" charset="0"/>
              </a:rPr>
              <a:t>неверно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V="1">
            <a:off x="1885950" y="1052513"/>
            <a:ext cx="1584325" cy="4778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1979613" y="1246188"/>
            <a:ext cx="1597025" cy="4778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2019300" y="1408113"/>
            <a:ext cx="1724025" cy="5445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2130425" y="1571625"/>
            <a:ext cx="1668463" cy="5429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2190750" y="1693863"/>
            <a:ext cx="1808163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220913" y="1855788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2430463" y="2012950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V="1">
            <a:off x="2598738" y="2279650"/>
            <a:ext cx="1828800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2660650" y="2439988"/>
            <a:ext cx="1830388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3975100" y="3851275"/>
            <a:ext cx="1830388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3008313" y="2657475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3090863" y="2819400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3195638" y="2976563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273425" y="3117850"/>
            <a:ext cx="1830388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3414713" y="3284538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V="1">
            <a:off x="3529013" y="3389313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3606800" y="3522663"/>
            <a:ext cx="1830388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V="1">
            <a:off x="3757613" y="3589338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V="1">
            <a:off x="2778125" y="2566988"/>
            <a:ext cx="1830388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2443163" y="2152650"/>
            <a:ext cx="1830387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3803650" y="3736975"/>
            <a:ext cx="1830388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24" name="TextBox 56"/>
          <p:cNvSpPr txBox="1">
            <a:spLocks noChangeArrowheads="1"/>
          </p:cNvSpPr>
          <p:nvPr/>
        </p:nvSpPr>
        <p:spPr bwMode="auto">
          <a:xfrm>
            <a:off x="4067175" y="3644900"/>
            <a:ext cx="357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latin typeface="Arial" charset="0"/>
              </a:rPr>
              <a:t>0</a:t>
            </a:r>
          </a:p>
        </p:txBody>
      </p:sp>
      <p:sp>
        <p:nvSpPr>
          <p:cNvPr id="18625" name="TextBox 57"/>
          <p:cNvSpPr txBox="1">
            <a:spLocks noChangeArrowheads="1"/>
          </p:cNvSpPr>
          <p:nvPr/>
        </p:nvSpPr>
        <p:spPr bwMode="auto">
          <a:xfrm>
            <a:off x="3995738" y="2924175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latin typeface="Arial" charset="0"/>
              </a:rPr>
              <a:t>1</a:t>
            </a:r>
          </a:p>
        </p:txBody>
      </p:sp>
      <p:sp>
        <p:nvSpPr>
          <p:cNvPr id="18626" name="TextBox 58"/>
          <p:cNvSpPr txBox="1">
            <a:spLocks noChangeArrowheads="1"/>
          </p:cNvSpPr>
          <p:nvPr/>
        </p:nvSpPr>
        <p:spPr bwMode="auto">
          <a:xfrm>
            <a:off x="4716463" y="3716338"/>
            <a:ext cx="487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latin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620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34" grpId="0" animBg="1"/>
      <p:bldP spid="35" grpId="0"/>
      <p:bldP spid="36" grpId="0" animBg="1"/>
      <p:bldP spid="37" grpId="0" animBg="1"/>
      <p:bldP spid="38" grpId="0"/>
      <p:bldP spid="39" grpId="0"/>
      <p:bldP spid="41" grpId="0"/>
      <p:bldP spid="42" grpId="0"/>
      <p:bldP spid="43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63" y="357188"/>
            <a:ext cx="8215312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FFFF00"/>
                </a:solidFill>
                <a:latin typeface="+mj-lt"/>
              </a:rPr>
              <a:t>ПЛАН ВЫПОЛНЕНИЯ ЗАДАНИЯ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1065213"/>
            <a:ext cx="9036050" cy="649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ru-RU" altLang="ru-RU" sz="3200" dirty="0" smtClean="0"/>
              <a:t>Заменить знак неравенства на равно.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ru-RU" altLang="ru-RU" sz="3200" dirty="0" smtClean="0"/>
              <a:t>Выразить переменную у через переменную х. 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ru-RU" altLang="ru-RU" sz="3200" dirty="0" smtClean="0"/>
              <a:t>Построить график полученного </a:t>
            </a:r>
            <a:endParaRPr lang="en-US" altLang="ru-RU" sz="3200" dirty="0" smtClean="0"/>
          </a:p>
          <a:p>
            <a:pPr eaLnBrk="1" hangingPunct="1">
              <a:defRPr/>
            </a:pPr>
            <a:r>
              <a:rPr lang="ru-RU" altLang="ru-RU" sz="3200" dirty="0" smtClean="0"/>
              <a:t>       уравнения.</a:t>
            </a:r>
          </a:p>
          <a:p>
            <a:pPr marL="514350" indent="-514350" eaLnBrk="1" hangingPunct="1">
              <a:buFont typeface="+mj-lt"/>
              <a:buAutoNum type="arabicPeriod" startAt="4"/>
              <a:defRPr/>
            </a:pPr>
            <a:r>
              <a:rPr lang="ru-RU" sz="3200" dirty="0" smtClean="0"/>
              <a:t> Выбираем любую из полученных областей и рассматриваем в ней произвольную точку. </a:t>
            </a:r>
          </a:p>
          <a:p>
            <a:pPr marL="514350" indent="-514350" eaLnBrk="1" hangingPunct="1">
              <a:buFont typeface="+mj-lt"/>
              <a:buAutoNum type="arabicPeriod" startAt="4"/>
              <a:defRPr/>
            </a:pPr>
            <a:r>
              <a:rPr lang="ru-RU" altLang="ru-RU" sz="3200" dirty="0" smtClean="0"/>
              <a:t>Подставляем координаты точки в</a:t>
            </a:r>
          </a:p>
          <a:p>
            <a:pPr eaLnBrk="1" hangingPunct="1">
              <a:defRPr/>
            </a:pPr>
            <a:r>
              <a:rPr lang="ru-RU" altLang="ru-RU" sz="3200" dirty="0" smtClean="0"/>
              <a:t>                                          неравенство.</a:t>
            </a:r>
          </a:p>
          <a:p>
            <a:pPr marL="742950" indent="-742950" eaLnBrk="1" hangingPunct="1">
              <a:buFont typeface="+mj-lt"/>
              <a:buAutoNum type="arabicPeriod" startAt="4"/>
              <a:defRPr/>
            </a:pPr>
            <a:endParaRPr lang="ru-RU" altLang="ru-RU" sz="3200" dirty="0" smtClean="0"/>
          </a:p>
          <a:p>
            <a:pPr marL="742950" indent="-742950" eaLnBrk="1" hangingPunct="1">
              <a:buFont typeface="+mj-lt"/>
              <a:buAutoNum type="arabicPeriod" startAt="4"/>
              <a:defRPr/>
            </a:pPr>
            <a:endParaRPr lang="ru-RU" altLang="ru-RU" sz="3200" dirty="0" smtClean="0"/>
          </a:p>
          <a:p>
            <a:pPr eaLnBrk="1" hangingPunct="1">
              <a:defRPr/>
            </a:pPr>
            <a:endParaRPr lang="ru-RU" alt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104746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333375"/>
            <a:ext cx="8351837" cy="3733800"/>
          </a:xfrm>
        </p:spPr>
        <p:txBody>
          <a:bodyPr/>
          <a:lstStyle/>
          <a:p>
            <a:r>
              <a:rPr lang="ru-RU" altLang="ru-RU" sz="3200" smtClean="0">
                <a:latin typeface="Arial" charset="0"/>
                <a:cs typeface="Arial" charset="0"/>
              </a:rPr>
              <a:t>Если в результате проверки получается верное числовое неравенство, то заключаем, что исходное неравенство выполняется во всей области, которой принадлежит выбранная точка.</a:t>
            </a:r>
          </a:p>
          <a:p>
            <a:r>
              <a:rPr lang="ru-RU" altLang="ru-RU" sz="3200" smtClean="0">
                <a:latin typeface="Arial" charset="0"/>
                <a:cs typeface="Arial" charset="0"/>
              </a:rPr>
              <a:t>Если в результате проверки получается неверное числовое неравенство, то множеством решений неравенства будет вторая область, которой выбранная точка не принадлежит.</a:t>
            </a:r>
          </a:p>
          <a:p>
            <a:endParaRPr lang="ru-RU" altLang="ru-RU" sz="320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56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FFFF00"/>
                </a:solidFill>
              </a:rPr>
              <a:t>Пример </a:t>
            </a:r>
            <a:r>
              <a:rPr lang="en-US" b="1" dirty="0" smtClean="0">
                <a:solidFill>
                  <a:srgbClr val="FFFF00"/>
                </a:solidFill>
              </a:rPr>
              <a:t>2</a:t>
            </a:r>
            <a:r>
              <a:rPr lang="ru-RU" b="1" dirty="0" smtClean="0">
                <a:solidFill>
                  <a:srgbClr val="FFFF00"/>
                </a:solidFill>
              </a:rPr>
              <a:t>.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98463" y="1196975"/>
            <a:ext cx="8061325" cy="3733800"/>
          </a:xfrm>
        </p:spPr>
        <p:txBody>
          <a:bodyPr rtlCol="0">
            <a:no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ru-RU" sz="4000" dirty="0"/>
              <a:t>Изобразим на координатной плоскости множество решений неравенства </a:t>
            </a:r>
            <a:r>
              <a:rPr lang="ru-RU" sz="4000" dirty="0" smtClean="0"/>
              <a:t>2у+3х</a:t>
            </a:r>
            <a:r>
              <a:rPr lang="en-US" sz="4000" dirty="0" smtClean="0"/>
              <a:t> &lt; </a:t>
            </a:r>
            <a:r>
              <a:rPr lang="ru-RU" sz="4000" dirty="0" smtClean="0"/>
              <a:t>6</a:t>
            </a:r>
            <a:r>
              <a:rPr lang="ru-RU" sz="4000" dirty="0"/>
              <a:t>.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ru-RU" sz="4000" dirty="0"/>
              <a:t>Решение.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>Строим </a:t>
            </a:r>
            <a:r>
              <a:rPr lang="ru-RU" sz="4000" dirty="0"/>
              <a:t>прямую </a:t>
            </a:r>
            <a:r>
              <a:rPr lang="ru-RU" sz="4000" dirty="0" smtClean="0"/>
              <a:t>2у+3х=6</a:t>
            </a:r>
          </a:p>
          <a:p>
            <a:pPr marL="68580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4000" dirty="0" smtClean="0"/>
              <a:t>    у=3-1,5х 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9200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494</Words>
  <Application>Microsoft Office PowerPoint</Application>
  <PresentationFormat>Экран (4:3)</PresentationFormat>
  <Paragraphs>121</Paragraphs>
  <Slides>17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Urban Pop</vt:lpstr>
      <vt:lpstr>Microsoft Equation 3.0</vt:lpstr>
      <vt:lpstr>Презентация PowerPoint</vt:lpstr>
      <vt:lpstr>Устная работа</vt:lpstr>
      <vt:lpstr>Определение</vt:lpstr>
      <vt:lpstr>Определение</vt:lpstr>
      <vt:lpstr>Пример 1. </vt:lpstr>
      <vt:lpstr>Презентация PowerPoint</vt:lpstr>
      <vt:lpstr>Презентация PowerPoint</vt:lpstr>
      <vt:lpstr>Презентация PowerPoint</vt:lpstr>
      <vt:lpstr>Пример 2. </vt:lpstr>
      <vt:lpstr>Презентация PowerPoint</vt:lpstr>
      <vt:lpstr>Пример 3</vt:lpstr>
      <vt:lpstr>Презентация PowerPoint</vt:lpstr>
      <vt:lpstr>Задание 3.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Анна</cp:lastModifiedBy>
  <cp:revision>1</cp:revision>
  <dcterms:created xsi:type="dcterms:W3CDTF">2014-01-25T17:23:12Z</dcterms:created>
  <dcterms:modified xsi:type="dcterms:W3CDTF">2014-01-25T17:27:41Z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