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4" r:id="rId6"/>
    <p:sldMasterId id="2147483738" r:id="rId7"/>
    <p:sldMasterId id="2147483750" r:id="rId8"/>
    <p:sldMasterId id="2147483763" r:id="rId9"/>
  </p:sldMasterIdLst>
  <p:sldIdLst>
    <p:sldId id="277" r:id="rId10"/>
    <p:sldId id="257" r:id="rId11"/>
    <p:sldId id="258" r:id="rId12"/>
    <p:sldId id="259" r:id="rId13"/>
    <p:sldId id="260" r:id="rId14"/>
    <p:sldId id="261" r:id="rId15"/>
    <p:sldId id="262" r:id="rId16"/>
    <p:sldId id="279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8" r:id="rId29"/>
    <p:sldId id="274" r:id="rId30"/>
    <p:sldId id="276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C6"/>
    <a:srgbClr val="FF00FF"/>
    <a:srgbClr val="FC8EDF"/>
    <a:srgbClr val="FB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5/9/2017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2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29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82414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90780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6BE3-9BB1-4E7B-AEE3-4671A2CB5E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5D7A-7111-4F4E-A325-D7E9BF0C7B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7F0F-8385-41DA-998C-2A16861BFE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4B42-45D9-4C54-949D-58E77326F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D891-789C-4462-8A19-913566E9E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F5FE-55D0-4176-A5E9-E68B97E52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5634-2074-4B24-B5D9-67F6A36A10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2808-8F74-4FA3-AAC9-830800244A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936E-D293-4549-B463-4EB34C34EE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276F-ABBE-4081-88DE-D63704800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18D7-0105-4845-85A3-31B8B9741C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D3E4-5FE7-4EAE-99B1-970AE7E13B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E164-B17D-4412-A1F3-0060F7BD43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C1CF-BAEB-48C6-82D9-3D19253585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14C7-BF94-4AC5-9E7E-DB16AFFA0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213F-8A42-49FA-9DEF-D79204CEFE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A1F8-7DE1-4E91-AFC4-D9A3215718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E468-3245-4F8F-A74A-5FCEFE554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04D3-FFB0-40EA-B49E-E29B9C617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161A-E9FB-4F46-B312-C287753D2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FA99-BB1F-462A-874D-466DB278E7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874C-9674-4640-B7BA-DE262D68C2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5/9/2017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16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03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60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044988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75031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411923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19607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5/9/2017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8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9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246436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5/9/2017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02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8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8F45B8-5879-4522-93AC-3747B4B1B6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AA1285-D7A9-4FE4-BCCC-4300B7B21F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0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bg2"/>
            </a:gs>
            <a:gs pos="77000">
              <a:srgbClr val="B0CEF9"/>
            </a:gs>
            <a:gs pos="95000">
              <a:schemeClr val="bg2"/>
            </a:gs>
            <a:gs pos="15000">
              <a:schemeClr val="bg1"/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5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05047"/>
            <a:ext cx="4572000" cy="136879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Сидорова А.В.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г. Мурманска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СОШ № 31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4723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</a:t>
            </a:r>
          </a:p>
        </p:txBody>
      </p:sp>
      <p:pic>
        <p:nvPicPr>
          <p:cNvPr id="26630" name="Picture 6" descr="http://www.gemchyjinka.ru/wp-content/uploads/2015/06/0_828ad_846e2e9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" y="0"/>
            <a:ext cx="8731530" cy="4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656057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Занятие 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38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рисунке изображены две фигуры.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Каждую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них надо разрезать на четыре равные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фигуры.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smart-kids.su/sites/default/files/images/puzzles/razrezanie-figur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" t="5235" r="56936" b="4843"/>
          <a:stretch/>
        </p:blipFill>
        <p:spPr bwMode="auto">
          <a:xfrm>
            <a:off x="3275856" y="1916832"/>
            <a:ext cx="2735549" cy="302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197"/>
          <a:stretch/>
        </p:blipFill>
        <p:spPr bwMode="auto">
          <a:xfrm>
            <a:off x="3312495" y="1916832"/>
            <a:ext cx="2662270" cy="30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g0.liveinternet.ru/images/attach/c/2/69/261/69261152_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678245" cy="38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73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Разделите фигуру на части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Разделите фигуру на три равные части, чтобы линия разреза шла по сторонам квадрата.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6713" r="74669" b="51081"/>
          <a:stretch/>
        </p:blipFill>
        <p:spPr bwMode="auto">
          <a:xfrm>
            <a:off x="2627784" y="2519453"/>
            <a:ext cx="3007399" cy="30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562795"/>
            <a:ext cx="3007399" cy="30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Разделите фигуру на четыре равные части, чтобы линия разреза шла по сторонам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квадрата.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другие способы самостоятельно.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Разделите фигуру на части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1" t="16466" r="12549" b="51021"/>
          <a:stretch/>
        </p:blipFill>
        <p:spPr bwMode="auto">
          <a:xfrm>
            <a:off x="2477479" y="2386375"/>
            <a:ext cx="2670585" cy="2633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25" y="2451045"/>
            <a:ext cx="2592287" cy="261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628800"/>
            <a:ext cx="8364426" cy="93610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Местный торговец земельными участками отхватил по случаю кусок земли необычной формы (он рассчитывал выгодно продать его частями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каждый, из восьми найденных им покупателей, хотел иметь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хуже, чем у соседа. Где торговец должен установить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разделительные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изгороди, чтобы получилось 8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одинаковых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участков?</a:t>
            </a:r>
          </a:p>
        </p:txBody>
      </p:sp>
      <p:pic>
        <p:nvPicPr>
          <p:cNvPr id="14" name="Рисунок 13" descr="http://www.smekalka.pp.ru/sites/default/files/answer_math_geometry_09_1.jpg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7"/>
            <a:ext cx="3319750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smekalka.pp.ru/sites/default/files/answer_math_geometry_09_2.jpg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12993"/>
            <a:ext cx="3497752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6346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Разделите участок на части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clipartkid.com/images/92/farmer-clipart-for-kids-clipart-panda-free-clipart-images-XXbxVe-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1318"/>
            <a:ext cx="1872208" cy="29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46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b="-3044"/>
          <a:stretch/>
        </p:blipFill>
        <p:spPr bwMode="auto">
          <a:xfrm>
            <a:off x="2374711" y="1772816"/>
            <a:ext cx="4876334" cy="394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Шахматная доска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Выйдет ли из этого обрезка шахматная доска в 64 клетки?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r="45393"/>
          <a:stretch/>
        </p:blipFill>
        <p:spPr bwMode="auto">
          <a:xfrm>
            <a:off x="2123728" y="1876841"/>
            <a:ext cx="5040560" cy="37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4" t="2168"/>
          <a:stretch/>
        </p:blipFill>
        <p:spPr bwMode="auto">
          <a:xfrm>
            <a:off x="2597237" y="2204864"/>
            <a:ext cx="4093542" cy="36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604842"/>
            <a:ext cx="5469816" cy="334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2051720" y="3100492"/>
            <a:ext cx="3024336" cy="638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34931" y="3100492"/>
            <a:ext cx="2441125" cy="86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66549" y="2836128"/>
            <a:ext cx="484265" cy="1517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чаю был куплен торт. По трем прямым линиям его разрезали на 7 частей. На каждой части при этом оказалось по одной розочке. Как разрезали торт?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 розочек на торте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727" y="1628800"/>
            <a:ext cx="7200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на собирание</a:t>
            </a:r>
          </a:p>
        </p:txBody>
      </p:sp>
      <p:pic>
        <p:nvPicPr>
          <p:cNvPr id="1026" name="Picture 2" descr="http://4device.ru/uploads/posts/2011-03/129934007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3380" y="2091792"/>
            <a:ext cx="228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sad2kovrr.ru/images/69261136_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7" y="2663292"/>
            <a:ext cx="1944089" cy="41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6647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1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11493" y="1124744"/>
            <a:ext cx="6207224" cy="54168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Вырежьте из бумаги два квадрата со стороной 6 см. Один из них разрежьте на две части по диагонали.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 втором квадрате проведите две диагонали и разрежьте его на части. Площадь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каждого равна 36 см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Найдите площади полученных треугольников.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7544" y="1268760"/>
            <a:ext cx="2232248" cy="208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544" y="1268760"/>
            <a:ext cx="2232248" cy="20882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467544" y="3573016"/>
            <a:ext cx="2232248" cy="20882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939" y="3573016"/>
            <a:ext cx="2232248" cy="20882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7939" y="3573016"/>
            <a:ext cx="2232248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Используя треугольники из полученного набора (все или только некоторые), создайте фигуры с указанными площадями: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6647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2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51520" y="2826005"/>
            <a:ext cx="2088232" cy="1272716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2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76311" y="2935739"/>
            <a:ext cx="1679942" cy="9237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987" y="320862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72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2860" y="310522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36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8" name="Параллелограмм 7"/>
          <p:cNvSpPr/>
          <p:nvPr/>
        </p:nvSpPr>
        <p:spPr bwMode="auto">
          <a:xfrm rot="6860210" flipV="1">
            <a:off x="772586" y="4207538"/>
            <a:ext cx="1747038" cy="1979239"/>
          </a:xfrm>
          <a:prstGeom prst="parallelogram">
            <a:avLst>
              <a:gd name="adj" fmla="val 49594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9" name="Параллелограмм 8"/>
          <p:cNvSpPr/>
          <p:nvPr/>
        </p:nvSpPr>
        <p:spPr bwMode="auto">
          <a:xfrm>
            <a:off x="3275856" y="4904770"/>
            <a:ext cx="2448272" cy="1260533"/>
          </a:xfrm>
          <a:prstGeom prst="parallelogram">
            <a:avLst>
              <a:gd name="adj" fmla="val 57505"/>
            </a:avLst>
          </a:prstGeom>
          <a:solidFill>
            <a:srgbClr val="B9076D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 bwMode="auto">
          <a:xfrm>
            <a:off x="5508104" y="2852147"/>
            <a:ext cx="2232248" cy="1007334"/>
          </a:xfrm>
          <a:prstGeom prst="parallelogram">
            <a:avLst>
              <a:gd name="adj" fmla="val 74009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4812319"/>
            <a:ext cx="1562472" cy="11752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7186303" y="3981090"/>
            <a:ext cx="881222" cy="78123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7978080" y="3931096"/>
            <a:ext cx="820688" cy="914399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0806" y="316997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36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8865" y="4955485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18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9533" y="517867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72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0128" y="510877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54 см</a:t>
            </a:r>
            <a:r>
              <a:rPr lang="ru-RU" sz="3200" baseline="30000" dirty="0">
                <a:solidFill>
                  <a:prstClr val="black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319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3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0012" y="1268760"/>
            <a:ext cx="8382000" cy="22108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Фигура </a:t>
            </a:r>
            <a:r>
              <a:rPr lang="en-US" dirty="0" smtClean="0"/>
              <a:t>ABCDEF</a:t>
            </a:r>
            <a:r>
              <a:rPr lang="ru-RU" dirty="0" smtClean="0"/>
              <a:t> состоит из трех равных сплошных квадратов. Требуется разрезать эту фигуру на 2 части так, чтобы из образовавшихся частей можно было сложить квадратную рамку. Отверстие внутри должно тоже иметь квадратную форму, равную каждому из трёх квадратов, составляющих данную фигуру.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196098" y="3624714"/>
            <a:ext cx="2695220" cy="2460291"/>
            <a:chOff x="3196098" y="3624714"/>
            <a:chExt cx="2695220" cy="246029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637450" y="3993005"/>
              <a:ext cx="1830354" cy="1830390"/>
              <a:chOff x="6660232" y="4077072"/>
              <a:chExt cx="1830354" cy="183039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660232" y="407707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661786" y="499147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576186" y="499306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196098" y="555905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1012" y="441632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7804" y="556178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6966" y="464738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1850" y="36247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716" y="367144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547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447" y="1469113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на спичках</a:t>
            </a:r>
          </a:p>
        </p:txBody>
      </p:sp>
      <p:pic>
        <p:nvPicPr>
          <p:cNvPr id="4" name="Picture 2" descr="http://s4.pic4you.ru/y2014/08-13/12216/45440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96146"/>
            <a:ext cx="2232248" cy="35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 rot="7939782">
            <a:off x="86541" y="3847763"/>
            <a:ext cx="1811051" cy="472981"/>
            <a:chOff x="3923928" y="2780928"/>
            <a:chExt cx="3240360" cy="914400"/>
          </a:xfrm>
        </p:grpSpPr>
        <p:sp>
          <p:nvSpPr>
            <p:cNvPr id="9" name="Минус 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2695609">
            <a:off x="216657" y="5002380"/>
            <a:ext cx="1811051" cy="472981"/>
            <a:chOff x="3923928" y="2780928"/>
            <a:chExt cx="3240360" cy="914400"/>
          </a:xfrm>
        </p:grpSpPr>
        <p:sp>
          <p:nvSpPr>
            <p:cNvPr id="12" name="Минус 1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3401383">
            <a:off x="1161823" y="3756393"/>
            <a:ext cx="1811051" cy="472981"/>
            <a:chOff x="3923928" y="2780928"/>
            <a:chExt cx="3240360" cy="914400"/>
          </a:xfrm>
        </p:grpSpPr>
        <p:sp>
          <p:nvSpPr>
            <p:cNvPr id="15" name="Минус 1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8623601">
            <a:off x="1254193" y="4828854"/>
            <a:ext cx="1811051" cy="472981"/>
            <a:chOff x="3923928" y="2780928"/>
            <a:chExt cx="3240360" cy="914400"/>
          </a:xfrm>
        </p:grpSpPr>
        <p:sp>
          <p:nvSpPr>
            <p:cNvPr id="18" name="Минус 1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8623601">
            <a:off x="1223953" y="2537202"/>
            <a:ext cx="1811051" cy="472981"/>
            <a:chOff x="3923928" y="2780928"/>
            <a:chExt cx="3240360" cy="914400"/>
          </a:xfrm>
        </p:grpSpPr>
        <p:sp>
          <p:nvSpPr>
            <p:cNvPr id="21" name="Минус 2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8623601">
            <a:off x="2354096" y="3595178"/>
            <a:ext cx="1811051" cy="472981"/>
            <a:chOff x="3923928" y="2780928"/>
            <a:chExt cx="3240360" cy="914400"/>
          </a:xfrm>
        </p:grpSpPr>
        <p:sp>
          <p:nvSpPr>
            <p:cNvPr id="24" name="Минус 2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2488953">
            <a:off x="1393210" y="6120002"/>
            <a:ext cx="1811051" cy="472981"/>
            <a:chOff x="3923928" y="2780928"/>
            <a:chExt cx="3240360" cy="914400"/>
          </a:xfrm>
        </p:grpSpPr>
        <p:sp>
          <p:nvSpPr>
            <p:cNvPr id="27" name="Минус 2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13211037">
            <a:off x="2267466" y="4828853"/>
            <a:ext cx="1811051" cy="472981"/>
            <a:chOff x="3923928" y="2780928"/>
            <a:chExt cx="3240360" cy="914400"/>
          </a:xfrm>
        </p:grpSpPr>
        <p:sp>
          <p:nvSpPr>
            <p:cNvPr id="30" name="Минус 2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59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C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задачи</a:t>
            </a:r>
            <a:endParaRPr lang="ru-RU" sz="3600" b="1" dirty="0">
              <a:solidFill>
                <a:srgbClr val="0C0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412776"/>
            <a:ext cx="8382000" cy="22108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Данную фигуру надо разрезать по линии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abcde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центры квадратов, составляющих данную фигуру.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Приложив отрезанную часть к оставшейся, как показано на рис., получим искомую рамку.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данном же условии задачи найдите иную линию разреза.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39362" y="4502750"/>
            <a:ext cx="1830354" cy="1830390"/>
            <a:chOff x="3637450" y="3993005"/>
            <a:chExt cx="1830354" cy="183039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637450" y="3993005"/>
              <a:ext cx="1830354" cy="1830390"/>
              <a:chOff x="6660232" y="4077072"/>
              <a:chExt cx="1830354" cy="183039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660232" y="407707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661786" y="499147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576186" y="4993062"/>
                <a:ext cx="914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702346" y="510857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6888" y="44163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0173" y="509320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3404" y="418020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1162" y="412914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2398116" y="4926069"/>
            <a:ext cx="45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96562" y="4926069"/>
            <a:ext cx="0" cy="949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98116" y="587594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5" idx="0"/>
          </p:cNvCxnSpPr>
          <p:nvPr/>
        </p:nvCxnSpPr>
        <p:spPr>
          <a:xfrm flipV="1">
            <a:off x="3312516" y="541874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0171"/>
            <a:ext cx="2238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06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кувшина - квадрат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Перерисуйте на лист бумаги фигуру, имеющую форму кувшина, изображенную на рисунке и разрежьте её двумя прямолинейными разрезами на такие 3 части, из которых можно сложить квадрат.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273630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7738"/>
            <a:ext cx="2571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38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Необычные развёртки куба</a:t>
            </a:r>
            <a:br>
              <a:rPr 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рисунке изображены две необычные развёртки куба. Как сложить из них куб?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smart-kids.su/sites/default/files/images/puzzles/neobychnye-razvyortki-kuba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95" y="2460860"/>
            <a:ext cx="597666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mart-kids.su/sites/default/files/images/puzzles/neobychnye-razvyortki-kuba-resolve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7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71" y="2526409"/>
            <a:ext cx="5976664" cy="318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4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Размышляем над кубиком</a:t>
            </a:r>
            <a:br>
              <a:rPr lang="ru-RU" alt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600" b="1" dirty="0" smtClean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84528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кубика, склеенного из бумаги, отрезали уголок. Этот кубик разрезали по некоторым ребрам, развернули и получили одну из фигурок A - E. Какую?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</a:t>
            </a:r>
          </a:p>
        </p:txBody>
      </p:sp>
      <p:pic>
        <p:nvPicPr>
          <p:cNvPr id="35844" name="Picture 4" descr="zadacha-kenguru-56-geo-1ab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9888"/>
            <a:ext cx="7764606" cy="133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60622"/>
            <a:ext cx="1576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prikolnye-kartinki.ru/img/picture/Aug/03/4cfaaca7e648456d2bede839ed2bad2c/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1459395" cy="19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6256" y="4365104"/>
            <a:ext cx="1708957" cy="1584176"/>
          </a:xfrm>
          <a:prstGeom prst="rect">
            <a:avLst/>
          </a:prstGeom>
          <a:noFill/>
          <a:ln>
            <a:solidFill>
              <a:srgbClr val="0C0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5400000">
            <a:off x="1896284" y="3215085"/>
            <a:ext cx="1811051" cy="472981"/>
            <a:chOff x="3923928" y="2780928"/>
            <a:chExt cx="3240360" cy="914400"/>
          </a:xfrm>
        </p:grpSpPr>
        <p:sp>
          <p:nvSpPr>
            <p:cNvPr id="2" name="Минус 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643790" y="2357566"/>
            <a:ext cx="1811051" cy="472981"/>
            <a:chOff x="3923928" y="2780928"/>
            <a:chExt cx="3240360" cy="914400"/>
          </a:xfrm>
        </p:grpSpPr>
        <p:sp>
          <p:nvSpPr>
            <p:cNvPr id="9" name="Минус 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5400000">
            <a:off x="1883162" y="4769377"/>
            <a:ext cx="1811051" cy="472981"/>
            <a:chOff x="3923928" y="2780928"/>
            <a:chExt cx="3240360" cy="914400"/>
          </a:xfrm>
        </p:grpSpPr>
        <p:sp>
          <p:nvSpPr>
            <p:cNvPr id="12" name="Минус 1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4209099" y="2378646"/>
            <a:ext cx="1811051" cy="472981"/>
            <a:chOff x="3923928" y="2780928"/>
            <a:chExt cx="3240360" cy="914400"/>
          </a:xfrm>
        </p:grpSpPr>
        <p:sp>
          <p:nvSpPr>
            <p:cNvPr id="15" name="Минус 1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>
            <a:off x="5086168" y="3151021"/>
            <a:ext cx="1811051" cy="472981"/>
            <a:chOff x="3923928" y="2780928"/>
            <a:chExt cx="3240360" cy="914400"/>
          </a:xfrm>
        </p:grpSpPr>
        <p:sp>
          <p:nvSpPr>
            <p:cNvPr id="18" name="Минус 1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200000">
            <a:off x="5086168" y="4728257"/>
            <a:ext cx="1811051" cy="472981"/>
            <a:chOff x="3923928" y="2780928"/>
            <a:chExt cx="3240360" cy="914400"/>
          </a:xfrm>
        </p:grpSpPr>
        <p:sp>
          <p:nvSpPr>
            <p:cNvPr id="21" name="Минус 2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04126" y="5548307"/>
            <a:ext cx="1811051" cy="472981"/>
            <a:chOff x="3923928" y="2780928"/>
            <a:chExt cx="3240360" cy="914400"/>
          </a:xfrm>
        </p:grpSpPr>
        <p:sp>
          <p:nvSpPr>
            <p:cNvPr id="24" name="Минус 2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28967" y="5532887"/>
            <a:ext cx="1811051" cy="472981"/>
            <a:chOff x="3923928" y="2780928"/>
            <a:chExt cx="3240360" cy="914400"/>
          </a:xfrm>
        </p:grpSpPr>
        <p:sp>
          <p:nvSpPr>
            <p:cNvPr id="27" name="Минус 2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5400000">
            <a:off x="3463840" y="4771762"/>
            <a:ext cx="1811051" cy="472981"/>
            <a:chOff x="3923928" y="2780928"/>
            <a:chExt cx="3240360" cy="914400"/>
          </a:xfrm>
        </p:grpSpPr>
        <p:sp>
          <p:nvSpPr>
            <p:cNvPr id="30" name="Минус 2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729881" y="4024833"/>
            <a:ext cx="1811051" cy="472981"/>
            <a:chOff x="3923928" y="2780928"/>
            <a:chExt cx="3240360" cy="914400"/>
          </a:xfrm>
        </p:grpSpPr>
        <p:sp>
          <p:nvSpPr>
            <p:cNvPr id="33" name="Минус 3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385691" y="4027218"/>
            <a:ext cx="1811051" cy="472981"/>
            <a:chOff x="3923928" y="2780928"/>
            <a:chExt cx="3240360" cy="914400"/>
          </a:xfrm>
        </p:grpSpPr>
        <p:sp>
          <p:nvSpPr>
            <p:cNvPr id="36" name="Минус 3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rot="5400000">
            <a:off x="3508494" y="3263092"/>
            <a:ext cx="1811051" cy="472981"/>
            <a:chOff x="3923928" y="2780928"/>
            <a:chExt cx="3240360" cy="914400"/>
          </a:xfrm>
        </p:grpSpPr>
        <p:sp>
          <p:nvSpPr>
            <p:cNvPr id="39" name="Минус 3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49105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12 спичек выложено 4 одинаковых квадрата; при этом образовался ещё один квадрат (большой). Требуется: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а) Отобрать 2 спички, остальные не трогать, чтобы получилось 2 неравных квадрата;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36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5400000">
            <a:off x="302564" y="2863048"/>
            <a:ext cx="1811051" cy="472981"/>
            <a:chOff x="3923928" y="2780928"/>
            <a:chExt cx="3240360" cy="914400"/>
          </a:xfrm>
        </p:grpSpPr>
        <p:sp>
          <p:nvSpPr>
            <p:cNvPr id="2" name="Минус 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1050070" y="2005529"/>
            <a:ext cx="1811051" cy="472981"/>
            <a:chOff x="3923928" y="2780928"/>
            <a:chExt cx="3240360" cy="914400"/>
          </a:xfrm>
        </p:grpSpPr>
        <p:sp>
          <p:nvSpPr>
            <p:cNvPr id="9" name="Минус 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5400000">
            <a:off x="289442" y="4417340"/>
            <a:ext cx="1811051" cy="472981"/>
            <a:chOff x="3923928" y="2780928"/>
            <a:chExt cx="3240360" cy="914400"/>
          </a:xfrm>
        </p:grpSpPr>
        <p:sp>
          <p:nvSpPr>
            <p:cNvPr id="12" name="Минус 1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2615379" y="2026609"/>
            <a:ext cx="1811051" cy="472981"/>
            <a:chOff x="3923928" y="2780928"/>
            <a:chExt cx="3240360" cy="914400"/>
          </a:xfrm>
        </p:grpSpPr>
        <p:sp>
          <p:nvSpPr>
            <p:cNvPr id="15" name="Минус 1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>
            <a:off x="3492448" y="2798984"/>
            <a:ext cx="1811051" cy="472981"/>
            <a:chOff x="3923928" y="2780928"/>
            <a:chExt cx="3240360" cy="914400"/>
          </a:xfrm>
        </p:grpSpPr>
        <p:sp>
          <p:nvSpPr>
            <p:cNvPr id="18" name="Минус 1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200000">
            <a:off x="3492448" y="4376220"/>
            <a:ext cx="1811051" cy="472981"/>
            <a:chOff x="3923928" y="2780928"/>
            <a:chExt cx="3240360" cy="914400"/>
          </a:xfrm>
        </p:grpSpPr>
        <p:sp>
          <p:nvSpPr>
            <p:cNvPr id="21" name="Минус 2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10406" y="5196270"/>
            <a:ext cx="1811051" cy="472981"/>
            <a:chOff x="3923928" y="2780928"/>
            <a:chExt cx="3240360" cy="914400"/>
          </a:xfrm>
        </p:grpSpPr>
        <p:sp>
          <p:nvSpPr>
            <p:cNvPr id="24" name="Минус 2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35247" y="5180850"/>
            <a:ext cx="1811051" cy="472981"/>
            <a:chOff x="3923928" y="2780928"/>
            <a:chExt cx="3240360" cy="914400"/>
          </a:xfrm>
        </p:grpSpPr>
        <p:sp>
          <p:nvSpPr>
            <p:cNvPr id="27" name="Минус 2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5400000">
            <a:off x="1870120" y="4419725"/>
            <a:ext cx="1811051" cy="472981"/>
            <a:chOff x="3923928" y="2780928"/>
            <a:chExt cx="3240360" cy="914400"/>
          </a:xfrm>
        </p:grpSpPr>
        <p:sp>
          <p:nvSpPr>
            <p:cNvPr id="30" name="Минус 2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36161" y="3672796"/>
            <a:ext cx="1811051" cy="472981"/>
            <a:chOff x="3923928" y="2780928"/>
            <a:chExt cx="3240360" cy="914400"/>
          </a:xfrm>
        </p:grpSpPr>
        <p:sp>
          <p:nvSpPr>
            <p:cNvPr id="33" name="Минус 3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91971" y="3675181"/>
            <a:ext cx="1811051" cy="472981"/>
            <a:chOff x="3923928" y="2780928"/>
            <a:chExt cx="3240360" cy="914400"/>
          </a:xfrm>
        </p:grpSpPr>
        <p:sp>
          <p:nvSpPr>
            <p:cNvPr id="36" name="Минус 3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rot="5400000">
            <a:off x="1914774" y="2911055"/>
            <a:ext cx="1811051" cy="472981"/>
            <a:chOff x="3923928" y="2780928"/>
            <a:chExt cx="3240360" cy="914400"/>
          </a:xfrm>
        </p:grpSpPr>
        <p:sp>
          <p:nvSpPr>
            <p:cNvPr id="39" name="Минус 3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48822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12 спичек выложено 4 одинаковых квадрата; при этом образовался ещё один квадрат (большой). Требуется: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б) Переложить 3 спички так, чтобы образовалось три равных квадрата;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42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338 C 4.72222E-6 0.17847 0.09583 0.24676 0.1743 0.24676 L 0.3493 0.2467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12894 C 1.94444E-6 0.18658 0.14462 0.2581 0.26267 0.2581 L 0.52535 0.258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8351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accent1">
                <a:lumMod val="40000"/>
                <a:lumOff val="60000"/>
              </a:schemeClr>
            </a:gs>
            <a:gs pos="95000">
              <a:schemeClr val="tx2">
                <a:lumMod val="20000"/>
                <a:lumOff val="80000"/>
              </a:schemeClr>
            </a:gs>
            <a:gs pos="77000">
              <a:srgbClr val="B0CEF9"/>
            </a:gs>
            <a:gs pos="95000">
              <a:schemeClr val="bg2"/>
            </a:gs>
            <a:gs pos="42000">
              <a:schemeClr val="tx2">
                <a:lumMod val="20000"/>
                <a:lumOff val="80000"/>
              </a:schemeClr>
            </a:gs>
            <a:gs pos="77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5400000">
            <a:off x="-66453" y="2491996"/>
            <a:ext cx="1811051" cy="472981"/>
            <a:chOff x="3923928" y="2780928"/>
            <a:chExt cx="3240360" cy="914400"/>
          </a:xfrm>
        </p:grpSpPr>
        <p:sp>
          <p:nvSpPr>
            <p:cNvPr id="2" name="Минус 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681053" y="1634477"/>
            <a:ext cx="1811051" cy="472981"/>
            <a:chOff x="3923928" y="2780928"/>
            <a:chExt cx="3240360" cy="914400"/>
          </a:xfrm>
        </p:grpSpPr>
        <p:sp>
          <p:nvSpPr>
            <p:cNvPr id="9" name="Минус 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5400000">
            <a:off x="-79575" y="4046288"/>
            <a:ext cx="1811051" cy="472981"/>
            <a:chOff x="3923928" y="2780928"/>
            <a:chExt cx="3240360" cy="914400"/>
          </a:xfrm>
        </p:grpSpPr>
        <p:sp>
          <p:nvSpPr>
            <p:cNvPr id="12" name="Минус 1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2246362" y="1655557"/>
            <a:ext cx="1811051" cy="472981"/>
            <a:chOff x="3923928" y="2780928"/>
            <a:chExt cx="3240360" cy="914400"/>
          </a:xfrm>
        </p:grpSpPr>
        <p:sp>
          <p:nvSpPr>
            <p:cNvPr id="15" name="Минус 1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>
            <a:off x="3123431" y="2427932"/>
            <a:ext cx="1811051" cy="472981"/>
            <a:chOff x="3923928" y="2780928"/>
            <a:chExt cx="3240360" cy="914400"/>
          </a:xfrm>
        </p:grpSpPr>
        <p:sp>
          <p:nvSpPr>
            <p:cNvPr id="18" name="Минус 1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200000">
            <a:off x="3123431" y="4005168"/>
            <a:ext cx="1811051" cy="472981"/>
            <a:chOff x="3923928" y="2780928"/>
            <a:chExt cx="3240360" cy="914400"/>
          </a:xfrm>
        </p:grpSpPr>
        <p:sp>
          <p:nvSpPr>
            <p:cNvPr id="21" name="Минус 2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341389" y="4825218"/>
            <a:ext cx="1811051" cy="472981"/>
            <a:chOff x="3923928" y="2780928"/>
            <a:chExt cx="3240360" cy="914400"/>
          </a:xfrm>
        </p:grpSpPr>
        <p:sp>
          <p:nvSpPr>
            <p:cNvPr id="24" name="Минус 2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66230" y="4809798"/>
            <a:ext cx="1811051" cy="472981"/>
            <a:chOff x="3923928" y="2780928"/>
            <a:chExt cx="3240360" cy="914400"/>
          </a:xfrm>
        </p:grpSpPr>
        <p:sp>
          <p:nvSpPr>
            <p:cNvPr id="27" name="Минус 2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5400000">
            <a:off x="1501103" y="4048673"/>
            <a:ext cx="1811051" cy="472981"/>
            <a:chOff x="3923928" y="2780928"/>
            <a:chExt cx="3240360" cy="914400"/>
          </a:xfrm>
        </p:grpSpPr>
        <p:sp>
          <p:nvSpPr>
            <p:cNvPr id="30" name="Минус 2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7144" y="3301744"/>
            <a:ext cx="1811051" cy="472981"/>
            <a:chOff x="3923928" y="2780928"/>
            <a:chExt cx="3240360" cy="914400"/>
          </a:xfrm>
        </p:grpSpPr>
        <p:sp>
          <p:nvSpPr>
            <p:cNvPr id="33" name="Минус 3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22954" y="3304129"/>
            <a:ext cx="1811051" cy="472981"/>
            <a:chOff x="3923928" y="2780928"/>
            <a:chExt cx="3240360" cy="914400"/>
          </a:xfrm>
        </p:grpSpPr>
        <p:sp>
          <p:nvSpPr>
            <p:cNvPr id="36" name="Минус 3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rot="5400000">
            <a:off x="1545757" y="2540003"/>
            <a:ext cx="1811051" cy="472981"/>
            <a:chOff x="3923928" y="2780928"/>
            <a:chExt cx="3240360" cy="914400"/>
          </a:xfrm>
        </p:grpSpPr>
        <p:sp>
          <p:nvSpPr>
            <p:cNvPr id="39" name="Минус 3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18649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12 спичек выложено 4 одинаковых квадрата; при этом образовался ещё один квадрат (большой). Требуется: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в) Переложить 4 спички так, чтобы образовалось три     равных квадрата.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8923 4.07407E-6 C 0.12916 4.07407E-6 0.17899 0.12523 0.17899 0.22708 L 0.17899 0.4550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8472 4.07407E-6 C 0.12257 4.07407E-6 0.16962 0.12314 0.16962 0.22384 L 0.16962 0.4476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7725 2.96296E-6 C 0.25677 2.96296E-6 0.35451 0.06967 0.35451 0.12662 L 0.35451 0.2534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783 3.7037E-7 C 0.25816 3.7037E-7 0.3566 0.06505 0.3566 0.11829 L 0.3566 0.2365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/>
            </a:gs>
            <a:gs pos="93000">
              <a:schemeClr val="tx2">
                <a:lumMod val="20000"/>
                <a:lumOff val="80000"/>
              </a:schemeClr>
            </a:gs>
            <a:gs pos="50000">
              <a:srgbClr val="B0CEF9"/>
            </a:gs>
            <a:gs pos="88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20000"/>
                <a:lumOff val="80000"/>
              </a:schemeClr>
            </a:gs>
            <a:gs pos="52000">
              <a:srgbClr val="B5D2F8"/>
            </a:gs>
            <a:gs pos="90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Переложить 4 спички так,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получилось 3 квадрата.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1098723" y="2088811"/>
            <a:ext cx="1811051" cy="472981"/>
            <a:chOff x="3923928" y="2780928"/>
            <a:chExt cx="3240360" cy="914400"/>
          </a:xfrm>
        </p:grpSpPr>
        <p:sp>
          <p:nvSpPr>
            <p:cNvPr id="4" name="Минус 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5400000">
            <a:off x="1114141" y="3600979"/>
            <a:ext cx="1811051" cy="472981"/>
            <a:chOff x="3923928" y="2780928"/>
            <a:chExt cx="3240360" cy="914400"/>
          </a:xfrm>
        </p:grpSpPr>
        <p:sp>
          <p:nvSpPr>
            <p:cNvPr id="7" name="Минус 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5400000">
            <a:off x="1134595" y="5185155"/>
            <a:ext cx="1811051" cy="472981"/>
            <a:chOff x="3923928" y="2780928"/>
            <a:chExt cx="3240360" cy="914400"/>
          </a:xfrm>
        </p:grpSpPr>
        <p:sp>
          <p:nvSpPr>
            <p:cNvPr id="10" name="Минус 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 rot="10800000">
            <a:off x="1803630" y="1268760"/>
            <a:ext cx="1811051" cy="472981"/>
            <a:chOff x="3923928" y="2780928"/>
            <a:chExt cx="3240360" cy="914400"/>
          </a:xfrm>
        </p:grpSpPr>
        <p:sp>
          <p:nvSpPr>
            <p:cNvPr id="13" name="Минус 1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3353095" y="1284179"/>
            <a:ext cx="1811051" cy="472981"/>
            <a:chOff x="3923928" y="2780928"/>
            <a:chExt cx="3240360" cy="914400"/>
          </a:xfrm>
        </p:grpSpPr>
        <p:sp>
          <p:nvSpPr>
            <p:cNvPr id="16" name="Минус 1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10800000">
            <a:off x="4842181" y="1299597"/>
            <a:ext cx="1811051" cy="472981"/>
            <a:chOff x="3923928" y="2780928"/>
            <a:chExt cx="3240360" cy="914400"/>
          </a:xfrm>
        </p:grpSpPr>
        <p:sp>
          <p:nvSpPr>
            <p:cNvPr id="19" name="Минус 1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10800000">
            <a:off x="3320684" y="2897148"/>
            <a:ext cx="1811051" cy="472981"/>
            <a:chOff x="3923928" y="2780928"/>
            <a:chExt cx="3240360" cy="914400"/>
          </a:xfrm>
        </p:grpSpPr>
        <p:sp>
          <p:nvSpPr>
            <p:cNvPr id="22" name="Минус 2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5662232" y="2019177"/>
            <a:ext cx="1811051" cy="472981"/>
            <a:chOff x="3923928" y="2780928"/>
            <a:chExt cx="3240360" cy="914400"/>
          </a:xfrm>
        </p:grpSpPr>
        <p:sp>
          <p:nvSpPr>
            <p:cNvPr id="25" name="Минус 2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6200000">
            <a:off x="5662232" y="3582204"/>
            <a:ext cx="1811051" cy="472981"/>
            <a:chOff x="3923928" y="2780928"/>
            <a:chExt cx="3240360" cy="914400"/>
          </a:xfrm>
        </p:grpSpPr>
        <p:sp>
          <p:nvSpPr>
            <p:cNvPr id="28" name="Минус 2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16200000">
            <a:off x="5662231" y="5084467"/>
            <a:ext cx="1811051" cy="472981"/>
            <a:chOff x="3923928" y="2780928"/>
            <a:chExt cx="3240360" cy="914400"/>
          </a:xfrm>
        </p:grpSpPr>
        <p:sp>
          <p:nvSpPr>
            <p:cNvPr id="31" name="Минус 3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52784" y="5904517"/>
            <a:ext cx="1811051" cy="472981"/>
            <a:chOff x="3923928" y="2780928"/>
            <a:chExt cx="3240360" cy="914400"/>
          </a:xfrm>
        </p:grpSpPr>
        <p:sp>
          <p:nvSpPr>
            <p:cNvPr id="34" name="Минус 3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44835" y="5889096"/>
            <a:ext cx="1811051" cy="472981"/>
            <a:chOff x="3923928" y="2780928"/>
            <a:chExt cx="3240360" cy="914400"/>
          </a:xfrm>
        </p:grpSpPr>
        <p:sp>
          <p:nvSpPr>
            <p:cNvPr id="37" name="Минус 3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941090" y="5889097"/>
            <a:ext cx="1811051" cy="472981"/>
            <a:chOff x="3923928" y="2780928"/>
            <a:chExt cx="3240360" cy="914400"/>
          </a:xfrm>
        </p:grpSpPr>
        <p:sp>
          <p:nvSpPr>
            <p:cNvPr id="40" name="Минус 3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6200000">
            <a:off x="4208240" y="3555733"/>
            <a:ext cx="1811051" cy="472981"/>
            <a:chOff x="3923928" y="2780928"/>
            <a:chExt cx="3240360" cy="914400"/>
          </a:xfrm>
        </p:grpSpPr>
        <p:sp>
          <p:nvSpPr>
            <p:cNvPr id="46" name="Минус 4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5400000">
            <a:off x="2563590" y="3707764"/>
            <a:ext cx="1811051" cy="472981"/>
            <a:chOff x="3923928" y="2780928"/>
            <a:chExt cx="3240360" cy="914400"/>
          </a:xfrm>
        </p:grpSpPr>
        <p:sp>
          <p:nvSpPr>
            <p:cNvPr id="49" name="Минус 4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471399" y="4365104"/>
            <a:ext cx="1811051" cy="472981"/>
            <a:chOff x="3923928" y="2780928"/>
            <a:chExt cx="3240360" cy="914400"/>
          </a:xfrm>
        </p:grpSpPr>
        <p:sp>
          <p:nvSpPr>
            <p:cNvPr id="43" name="Минус 4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2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468 0.2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2.59259E-6 L -0.16371 0.004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3.33333E-6 L 0.15035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4.44444E-6 L -0.00087 -0.2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60">
              <a:schemeClr val="bg2"/>
            </a:gs>
            <a:gs pos="95000">
              <a:schemeClr val="tx2">
                <a:lumMod val="20000"/>
                <a:lumOff val="80000"/>
              </a:schemeClr>
            </a:gs>
            <a:gs pos="41000">
              <a:srgbClr val="B0CEF9"/>
            </a:gs>
            <a:gs pos="86000">
              <a:schemeClr val="bg2"/>
            </a:gs>
            <a:gs pos="72000">
              <a:schemeClr val="bg1"/>
            </a:gs>
            <a:gs pos="88000">
              <a:schemeClr val="bg2">
                <a:lumMod val="41000"/>
                <a:lumOff val="59000"/>
                <a:alpha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спичек составлена фигура. Уберите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спички так, чтобы общее число треугольников стало равным 7.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91416" y="1756397"/>
            <a:ext cx="4434577" cy="4150452"/>
          </a:xfrm>
          <a:prstGeom prst="triangl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 rot="7125274">
            <a:off x="2442996" y="3708588"/>
            <a:ext cx="1811051" cy="472981"/>
            <a:chOff x="3923928" y="2780928"/>
            <a:chExt cx="3240360" cy="914400"/>
          </a:xfrm>
        </p:grpSpPr>
        <p:sp>
          <p:nvSpPr>
            <p:cNvPr id="33" name="Минус 3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 rot="7178941">
            <a:off x="3219588" y="2342907"/>
            <a:ext cx="1811051" cy="472981"/>
            <a:chOff x="3923928" y="2780928"/>
            <a:chExt cx="3240360" cy="914400"/>
          </a:xfrm>
        </p:grpSpPr>
        <p:sp>
          <p:nvSpPr>
            <p:cNvPr id="36" name="Минус 3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7021742">
            <a:off x="1695225" y="5088923"/>
            <a:ext cx="1811051" cy="472981"/>
            <a:chOff x="3923928" y="2780928"/>
            <a:chExt cx="3240360" cy="914400"/>
          </a:xfrm>
        </p:grpSpPr>
        <p:sp>
          <p:nvSpPr>
            <p:cNvPr id="29" name="Минус 2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rot="14491532">
            <a:off x="3998561" y="2157029"/>
            <a:ext cx="1811051" cy="472981"/>
            <a:chOff x="3923928" y="2780928"/>
            <a:chExt cx="3240360" cy="914400"/>
          </a:xfrm>
        </p:grpSpPr>
        <p:sp>
          <p:nvSpPr>
            <p:cNvPr id="39" name="Минус 3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14444509">
            <a:off x="4720815" y="3527388"/>
            <a:ext cx="1811051" cy="472981"/>
            <a:chOff x="3923928" y="2780928"/>
            <a:chExt cx="3240360" cy="914400"/>
          </a:xfrm>
        </p:grpSpPr>
        <p:sp>
          <p:nvSpPr>
            <p:cNvPr id="42" name="Минус 4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 rot="14648794">
            <a:off x="5389598" y="4857747"/>
            <a:ext cx="1811051" cy="472981"/>
            <a:chOff x="3923928" y="2780928"/>
            <a:chExt cx="3240360" cy="914400"/>
          </a:xfrm>
        </p:grpSpPr>
        <p:sp>
          <p:nvSpPr>
            <p:cNvPr id="45" name="Минус 4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37213" y="5670358"/>
            <a:ext cx="1811051" cy="472981"/>
            <a:chOff x="3923928" y="2780928"/>
            <a:chExt cx="3240360" cy="914400"/>
          </a:xfrm>
        </p:grpSpPr>
        <p:sp>
          <p:nvSpPr>
            <p:cNvPr id="48" name="Минус 4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148972" y="5670358"/>
            <a:ext cx="1811051" cy="472981"/>
            <a:chOff x="3923928" y="2780928"/>
            <a:chExt cx="3240360" cy="914400"/>
          </a:xfrm>
        </p:grpSpPr>
        <p:sp>
          <p:nvSpPr>
            <p:cNvPr id="54" name="Минус 5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88792" y="5670357"/>
            <a:ext cx="1811051" cy="472981"/>
            <a:chOff x="3923928" y="2780928"/>
            <a:chExt cx="3240360" cy="914400"/>
          </a:xfrm>
        </p:grpSpPr>
        <p:sp>
          <p:nvSpPr>
            <p:cNvPr id="51" name="Минус 5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 rot="7125274">
            <a:off x="3240077" y="4999218"/>
            <a:ext cx="1811051" cy="472981"/>
            <a:chOff x="3923928" y="2780928"/>
            <a:chExt cx="3240360" cy="914400"/>
          </a:xfrm>
        </p:grpSpPr>
        <p:sp>
          <p:nvSpPr>
            <p:cNvPr id="57" name="Минус 5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 rot="7125274">
            <a:off x="3989414" y="3657767"/>
            <a:ext cx="1811051" cy="472981"/>
            <a:chOff x="3923928" y="2780928"/>
            <a:chExt cx="3240360" cy="914400"/>
          </a:xfrm>
        </p:grpSpPr>
        <p:sp>
          <p:nvSpPr>
            <p:cNvPr id="60" name="Минус 5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58917" y="3002445"/>
            <a:ext cx="1811051" cy="472981"/>
            <a:chOff x="3923928" y="2780928"/>
            <a:chExt cx="3240360" cy="914400"/>
          </a:xfrm>
        </p:grpSpPr>
        <p:sp>
          <p:nvSpPr>
            <p:cNvPr id="66" name="Минус 6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94440" y="4343021"/>
            <a:ext cx="1811051" cy="472981"/>
            <a:chOff x="3923928" y="2780928"/>
            <a:chExt cx="3240360" cy="914400"/>
          </a:xfrm>
        </p:grpSpPr>
        <p:sp>
          <p:nvSpPr>
            <p:cNvPr id="69" name="Минус 6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444904" y="4353902"/>
            <a:ext cx="1811051" cy="472981"/>
            <a:chOff x="3923928" y="2780928"/>
            <a:chExt cx="3240360" cy="914400"/>
          </a:xfrm>
        </p:grpSpPr>
        <p:sp>
          <p:nvSpPr>
            <p:cNvPr id="72" name="Минус 7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 rot="14491532">
            <a:off x="3243410" y="3670722"/>
            <a:ext cx="1811051" cy="472981"/>
            <a:chOff x="3923928" y="2780928"/>
            <a:chExt cx="3240360" cy="914400"/>
          </a:xfrm>
        </p:grpSpPr>
        <p:sp>
          <p:nvSpPr>
            <p:cNvPr id="78" name="Минус 7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 rot="14491532">
            <a:off x="2446328" y="5008350"/>
            <a:ext cx="1811051" cy="472981"/>
            <a:chOff x="3923928" y="2780928"/>
            <a:chExt cx="3240360" cy="914400"/>
          </a:xfrm>
        </p:grpSpPr>
        <p:sp>
          <p:nvSpPr>
            <p:cNvPr id="84" name="Минус 8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 rot="7125274">
            <a:off x="4649977" y="5015749"/>
            <a:ext cx="1811051" cy="472981"/>
            <a:chOff x="3923928" y="2780928"/>
            <a:chExt cx="3240360" cy="914400"/>
          </a:xfrm>
        </p:grpSpPr>
        <p:sp>
          <p:nvSpPr>
            <p:cNvPr id="63" name="Минус 6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 rot="14491532">
            <a:off x="3959060" y="4967876"/>
            <a:ext cx="1811051" cy="472981"/>
            <a:chOff x="3923928" y="2780928"/>
            <a:chExt cx="3240360" cy="914400"/>
          </a:xfrm>
        </p:grpSpPr>
        <p:sp>
          <p:nvSpPr>
            <p:cNvPr id="81" name="Минус 8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3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5E9EFF"/>
            </a:gs>
            <a:gs pos="29000">
              <a:schemeClr val="accent1">
                <a:lumMod val="20000"/>
                <a:lumOff val="80000"/>
              </a:schemeClr>
            </a:gs>
            <a:gs pos="49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24 спичек выложена фигура с девятью квадратными ячейками. Требуется: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Переложив 12 спичек, образовать 2 равных квадрата.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95804" y="2880111"/>
            <a:ext cx="1248124" cy="301442"/>
            <a:chOff x="3923928" y="2780928"/>
            <a:chExt cx="3240360" cy="914400"/>
          </a:xfrm>
        </p:grpSpPr>
        <p:sp>
          <p:nvSpPr>
            <p:cNvPr id="38" name="Минус 3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 rot="10800000">
            <a:off x="427548" y="2276872"/>
            <a:ext cx="1154225" cy="325965"/>
            <a:chOff x="3923928" y="2780928"/>
            <a:chExt cx="3240360" cy="914400"/>
          </a:xfrm>
        </p:grpSpPr>
        <p:sp>
          <p:nvSpPr>
            <p:cNvPr id="36" name="Минус 3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5400000">
            <a:off x="-104167" y="3951283"/>
            <a:ext cx="1248124" cy="301442"/>
            <a:chOff x="3923928" y="2780928"/>
            <a:chExt cx="3240360" cy="914400"/>
          </a:xfrm>
        </p:grpSpPr>
        <p:sp>
          <p:nvSpPr>
            <p:cNvPr id="34" name="Минус 3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1425156" y="2291400"/>
            <a:ext cx="1154225" cy="325965"/>
            <a:chOff x="3923928" y="2780928"/>
            <a:chExt cx="3240360" cy="914400"/>
          </a:xfrm>
        </p:grpSpPr>
        <p:sp>
          <p:nvSpPr>
            <p:cNvPr id="32" name="Минус 3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6200000">
            <a:off x="1937184" y="2835960"/>
            <a:ext cx="1248124" cy="301442"/>
            <a:chOff x="3923928" y="2780928"/>
            <a:chExt cx="3240360" cy="914400"/>
          </a:xfrm>
        </p:grpSpPr>
        <p:sp>
          <p:nvSpPr>
            <p:cNvPr id="30" name="Минус 2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1937184" y="3922945"/>
            <a:ext cx="1248124" cy="301442"/>
            <a:chOff x="3923928" y="2780928"/>
            <a:chExt cx="3240360" cy="914400"/>
          </a:xfrm>
        </p:grpSpPr>
        <p:sp>
          <p:nvSpPr>
            <p:cNvPr id="28" name="Минус 2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85719" y="4475838"/>
            <a:ext cx="1154225" cy="325965"/>
            <a:chOff x="3923928" y="2780928"/>
            <a:chExt cx="3240360" cy="914400"/>
          </a:xfrm>
        </p:grpSpPr>
        <p:sp>
          <p:nvSpPr>
            <p:cNvPr id="26" name="Минус 2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1834" y="4465211"/>
            <a:ext cx="1154225" cy="325965"/>
            <a:chOff x="3923928" y="2780928"/>
            <a:chExt cx="3240360" cy="914400"/>
          </a:xfrm>
        </p:grpSpPr>
        <p:sp>
          <p:nvSpPr>
            <p:cNvPr id="24" name="Минус 2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 rot="5400000">
            <a:off x="903236" y="3952927"/>
            <a:ext cx="1248124" cy="301442"/>
            <a:chOff x="3923928" y="2780928"/>
            <a:chExt cx="3240360" cy="914400"/>
          </a:xfrm>
        </p:grpSpPr>
        <p:sp>
          <p:nvSpPr>
            <p:cNvPr id="22" name="Минус 2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2416" y="3425904"/>
            <a:ext cx="1154225" cy="325965"/>
            <a:chOff x="3923928" y="2780928"/>
            <a:chExt cx="3240360" cy="914400"/>
          </a:xfrm>
        </p:grpSpPr>
        <p:sp>
          <p:nvSpPr>
            <p:cNvPr id="20" name="Минус 1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37703" y="3427548"/>
            <a:ext cx="1154225" cy="325965"/>
            <a:chOff x="3923928" y="2780928"/>
            <a:chExt cx="3240360" cy="914400"/>
          </a:xfrm>
        </p:grpSpPr>
        <p:sp>
          <p:nvSpPr>
            <p:cNvPr id="18" name="Минус 1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5400000">
            <a:off x="931695" y="2913196"/>
            <a:ext cx="1248124" cy="301442"/>
            <a:chOff x="3923928" y="2780928"/>
            <a:chExt cx="3240360" cy="914400"/>
          </a:xfrm>
        </p:grpSpPr>
        <p:sp>
          <p:nvSpPr>
            <p:cNvPr id="16" name="Минус 1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rot="10800000">
            <a:off x="2410524" y="2276872"/>
            <a:ext cx="1154225" cy="325965"/>
            <a:chOff x="3923928" y="2780928"/>
            <a:chExt cx="3240360" cy="914400"/>
          </a:xfrm>
        </p:grpSpPr>
        <p:sp>
          <p:nvSpPr>
            <p:cNvPr id="41" name="Минус 4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10800000">
            <a:off x="2415329" y="3423246"/>
            <a:ext cx="1154225" cy="325965"/>
            <a:chOff x="3923928" y="2780928"/>
            <a:chExt cx="3240360" cy="914400"/>
          </a:xfrm>
        </p:grpSpPr>
        <p:sp>
          <p:nvSpPr>
            <p:cNvPr id="44" name="Минус 4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 rot="10800000">
            <a:off x="2454520" y="4475838"/>
            <a:ext cx="1154225" cy="325965"/>
            <a:chOff x="3923928" y="2780928"/>
            <a:chExt cx="3240360" cy="914400"/>
          </a:xfrm>
        </p:grpSpPr>
        <p:sp>
          <p:nvSpPr>
            <p:cNvPr id="47" name="Минус 46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 rot="10800000">
            <a:off x="393984" y="5599209"/>
            <a:ext cx="1154225" cy="325965"/>
            <a:chOff x="3923928" y="2780928"/>
            <a:chExt cx="3240360" cy="914400"/>
          </a:xfrm>
        </p:grpSpPr>
        <p:sp>
          <p:nvSpPr>
            <p:cNvPr id="50" name="Минус 49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 rot="10800000">
            <a:off x="1418104" y="5599209"/>
            <a:ext cx="1154225" cy="325965"/>
            <a:chOff x="3923928" y="2780928"/>
            <a:chExt cx="3240360" cy="914400"/>
          </a:xfrm>
        </p:grpSpPr>
        <p:sp>
          <p:nvSpPr>
            <p:cNvPr id="53" name="Минус 52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 rot="10800000">
            <a:off x="2443173" y="5599209"/>
            <a:ext cx="1154225" cy="325965"/>
            <a:chOff x="3923928" y="2780928"/>
            <a:chExt cx="3240360" cy="914400"/>
          </a:xfrm>
        </p:grpSpPr>
        <p:sp>
          <p:nvSpPr>
            <p:cNvPr id="56" name="Минус 55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16200000">
            <a:off x="2930207" y="5036823"/>
            <a:ext cx="1248124" cy="301442"/>
            <a:chOff x="3923928" y="2780928"/>
            <a:chExt cx="3240360" cy="914400"/>
          </a:xfrm>
        </p:grpSpPr>
        <p:sp>
          <p:nvSpPr>
            <p:cNvPr id="59" name="Минус 58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16200000">
            <a:off x="1937184" y="4987409"/>
            <a:ext cx="1248124" cy="301442"/>
            <a:chOff x="3923928" y="2780928"/>
            <a:chExt cx="3240360" cy="914400"/>
          </a:xfrm>
        </p:grpSpPr>
        <p:sp>
          <p:nvSpPr>
            <p:cNvPr id="62" name="Минус 61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 rot="16200000">
            <a:off x="903237" y="5030081"/>
            <a:ext cx="1248124" cy="301442"/>
            <a:chOff x="3923928" y="2780928"/>
            <a:chExt cx="3240360" cy="914400"/>
          </a:xfrm>
        </p:grpSpPr>
        <p:sp>
          <p:nvSpPr>
            <p:cNvPr id="65" name="Минус 64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 rot="16200000">
            <a:off x="-72588" y="5005942"/>
            <a:ext cx="1248124" cy="301442"/>
            <a:chOff x="3923928" y="2780928"/>
            <a:chExt cx="3240360" cy="914400"/>
          </a:xfrm>
        </p:grpSpPr>
        <p:sp>
          <p:nvSpPr>
            <p:cNvPr id="68" name="Минус 67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 rot="16200000">
            <a:off x="2920379" y="2768280"/>
            <a:ext cx="1248124" cy="301442"/>
            <a:chOff x="3923928" y="2780928"/>
            <a:chExt cx="3240360" cy="914400"/>
          </a:xfrm>
        </p:grpSpPr>
        <p:sp>
          <p:nvSpPr>
            <p:cNvPr id="71" name="Минус 70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 rot="16200000">
            <a:off x="2930209" y="3922945"/>
            <a:ext cx="1248124" cy="301442"/>
            <a:chOff x="3923928" y="2780928"/>
            <a:chExt cx="3240360" cy="914400"/>
          </a:xfrm>
        </p:grpSpPr>
        <p:sp>
          <p:nvSpPr>
            <p:cNvPr id="74" name="Минус 73"/>
            <p:cNvSpPr/>
            <p:nvPr/>
          </p:nvSpPr>
          <p:spPr>
            <a:xfrm>
              <a:off x="3923928" y="2780928"/>
              <a:ext cx="3240360" cy="914400"/>
            </a:xfrm>
            <a:prstGeom prst="mathMinus">
              <a:avLst/>
            </a:prstGeom>
            <a:solidFill>
              <a:srgbClr val="F1EC8B"/>
            </a:solidFill>
            <a:effectLst>
              <a:outerShdw blurRad="114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3923928" y="3037686"/>
              <a:ext cx="576064" cy="341267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8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2405E-6 L 0.30625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7604E-6 L 0.5507 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9981E-6 L 1.38889E-6 -0.0851 C 1.38889E-6 -0.12326 0.11858 -0.16998 0.21545 -0.16998 L 0.43125 -0.16998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3284E-6 L 0 -0.08511 C 0 -0.1235 0.11944 -0.17022 0.21701 -0.17022 L 0.4342 -0.17022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3247E-6 L 3.05556E-6 -0.08487 C 3.05556E-6 -0.12303 0.12118 -0.16975 0.22014 -0.16975 L 0.44045 -0.1697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1304E-6 L 0.30938 0.00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074E-6 L 0.5507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1082E-6 L 0.21562 -4.31082E-6 C 0.31233 -4.31082E-6 0.43142 0.04718 0.43142 0.08557 L 0.43142 0.1716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8224E-6 L 0.21563 -3.18224E-6 C 0.31233 -3.18224E-6 0.43195 0.04672 0.43195 0.08488 L 0.43195 0.16998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18224E-6 L 0.21789 -3.18224E-6 C 0.31563 -3.18224E-6 0.43629 0.04672 0.43629 0.08488 L 0.43629 0.1699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531E-6 L 0.30938 -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9593E-6 L 0.5507 0.002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595" y="1628800"/>
            <a:ext cx="838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на разрезание</a:t>
            </a:r>
          </a:p>
        </p:txBody>
      </p:sp>
      <p:pic>
        <p:nvPicPr>
          <p:cNvPr id="4" name="Picture 2" descr="http://s4.pic4you.ru/y2014/08-13/12216/45440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92" y="2090465"/>
            <a:ext cx="1695113" cy="4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img1.liveinternet.ru/images/attach/c/11/127/949/127949987_Heart_with_Scissors_PNG_Clipart_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03403"/>
            <a:ext cx="2720359" cy="27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563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Kilter</vt:lpstr>
      <vt:lpstr>1_Тема Office</vt:lpstr>
      <vt:lpstr>2_Тема Office</vt:lpstr>
      <vt:lpstr>1_Kilter</vt:lpstr>
      <vt:lpstr>3_Тема Office</vt:lpstr>
      <vt:lpstr>4_Тема Office</vt:lpstr>
      <vt:lpstr>2_Kilter</vt:lpstr>
      <vt:lpstr>5_Тема Office</vt:lpstr>
      <vt:lpstr>3_Kilter</vt:lpstr>
      <vt:lpstr>Презентация PowerPoint</vt:lpstr>
      <vt:lpstr>Презентация PowerPoint</vt:lpstr>
      <vt:lpstr>Из 12 спичек выложено 4 одинаковых квадрата; при этом образовался ещё один квадрат (большой). Требуется:  а) Отобрать 2 спички, остальные не трогать, чтобы получилось 2 неравных квадрата;</vt:lpstr>
      <vt:lpstr>Из 12 спичек выложено 4 одинаковых квадрата; при этом образовался ещё один квадрат (большой). Требуется:  б) Переложить 3 спички так, чтобы образовалось три равных квадрата;</vt:lpstr>
      <vt:lpstr>Из 12 спичек выложено 4 одинаковых квадрата; при этом образовался ещё один квадрат (большой). Требуется:  в) Переложить 4 спички так, чтобы образовалось три     равных квадрата.</vt:lpstr>
      <vt:lpstr>Переложить 4 спички так, чтобы получилось 3 квадрата. </vt:lpstr>
      <vt:lpstr>Из спичек составлена фигура. Уберите 3 спички так, чтобы общее число треугольников стало равным 7. </vt:lpstr>
      <vt:lpstr>Из 24 спичек выложена фигура с девятью квадратными ячейками. Требуется: Переложив 12 спичек, образовать 2 равных квадрата. </vt:lpstr>
      <vt:lpstr>Презентация PowerPoint</vt:lpstr>
      <vt:lpstr>На рисунке изображены две фигуры. Каждую из них надо разрезать на четыре равные фигуры. </vt:lpstr>
      <vt:lpstr>Разделите фигуру на части</vt:lpstr>
      <vt:lpstr>Разделите фигуру на части</vt:lpstr>
      <vt:lpstr>Местный торговец земельными участками отхватил по случаю кусок земли необычной формы (он рассчитывал выгодно продать его частями). Но каждый, из восьми найденных им покупателей, хотел иметь участок не хуже, чем у соседа. Где торговец должен установить разделительные изгороди, чтобы получилось 8  одинаковых  участков?</vt:lpstr>
      <vt:lpstr>Шахматная доска</vt:lpstr>
      <vt:lpstr>К чаю был куплен торт. По трем прямым линиям его разрезали на 7 частей. На каждой части при этом оказалось по одной розочке. Как разрезали торт?</vt:lpstr>
      <vt:lpstr>Презентация PowerPoint</vt:lpstr>
      <vt:lpstr>Практическое задание № 1</vt:lpstr>
      <vt:lpstr>Практическое задание № 2</vt:lpstr>
      <vt:lpstr>Практическое задание № 3</vt:lpstr>
      <vt:lpstr>Решение задачи</vt:lpstr>
      <vt:lpstr>Из кувшина - квадрат</vt:lpstr>
      <vt:lpstr>Необычные развёртки куба </vt:lpstr>
      <vt:lpstr>Размышляем над кубиком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17</cp:revision>
  <dcterms:created xsi:type="dcterms:W3CDTF">2016-12-07T19:42:37Z</dcterms:created>
  <dcterms:modified xsi:type="dcterms:W3CDTF">2017-05-09T17:13:27Z</dcterms:modified>
</cp:coreProperties>
</file>