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56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56F62A">
              <a:alpha val="54902"/>
            </a:srgbClr>
          </a:solidFill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56F62A">
              <a:alpha val="72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4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4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2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4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45624" cy="1143000"/>
          </a:xfrm>
          <a:prstGeom prst="rect">
            <a:avLst/>
          </a:prstGeom>
          <a:solidFill>
            <a:srgbClr val="56F6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22EF-6426-46C1-B261-B2FB83CC77D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3553-A068-42C9-8F2F-2917FD359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130425"/>
            <a:ext cx="8324602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600" dirty="0" smtClean="0"/>
              <a:t>Синус, косинус и тангенс углов</a:t>
            </a:r>
            <a:br>
              <a:rPr lang="ru-RU" altLang="ru-RU" sz="4600" dirty="0" smtClean="0"/>
            </a:br>
            <a:r>
              <a:rPr lang="ru-RU" altLang="ru-RU" sz="4600" dirty="0" smtClean="0"/>
              <a:t> от 0</a:t>
            </a:r>
            <a:r>
              <a:rPr lang="ru-RU" altLang="ru-RU" sz="4600" dirty="0" smtClean="0">
                <a:latin typeface="Calibri" pitchFamily="34" charset="0"/>
              </a:rPr>
              <a:t>⁰ до 180 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/>
        </p:nvSpPr>
        <p:spPr bwMode="auto">
          <a:xfrm>
            <a:off x="4788024" y="4653136"/>
            <a:ext cx="3900534" cy="1584176"/>
          </a:xfrm>
          <a:prstGeom prst="rect">
            <a:avLst/>
          </a:prstGeom>
          <a:solidFill>
            <a:srgbClr val="56F62A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600" dirty="0">
                <a:solidFill>
                  <a:schemeClr val="bg1"/>
                </a:solidFill>
              </a:rPr>
              <a:t>Автор: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600" dirty="0">
                <a:solidFill>
                  <a:schemeClr val="bg1"/>
                </a:solidFill>
              </a:rPr>
              <a:t>Сидорова А.В.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600" dirty="0">
                <a:solidFill>
                  <a:schemeClr val="bg1"/>
                </a:solidFill>
              </a:rPr>
              <a:t>МБОУ СОШ № 31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600" dirty="0">
                <a:solidFill>
                  <a:schemeClr val="bg1"/>
                </a:solidFill>
              </a:rPr>
              <a:t>Г. Мурманска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0000" l="78" r="96563">
                        <a14:foregroundMark x1="18516" y1="38281" x2="18516" y2="38281"/>
                        <a14:foregroundMark x1="20000" y1="33906" x2="20000" y2="33906"/>
                        <a14:foregroundMark x1="20000" y1="31328" x2="20000" y2="3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7" y="335699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981200"/>
            <a:ext cx="4475162" cy="3886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800" smtClean="0"/>
              <a:t>Введём прямоугольную систему координат Оху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smtClean="0"/>
              <a:t> и построим полуокружность </a:t>
            </a:r>
            <a:r>
              <a:rPr lang="ru-RU" altLang="ru-RU" sz="2800" smtClean="0">
                <a:solidFill>
                  <a:srgbClr val="FF0000"/>
                </a:solidFill>
              </a:rPr>
              <a:t>радиуса 1</a:t>
            </a:r>
            <a:r>
              <a:rPr lang="ru-RU" altLang="ru-RU" sz="2800" smtClean="0"/>
              <a:t> с центром в начале координат, расположенную в </a:t>
            </a:r>
            <a:r>
              <a:rPr lang="en-US" altLang="ru-RU" sz="2800" smtClean="0"/>
              <a:t>I </a:t>
            </a:r>
            <a:r>
              <a:rPr lang="ru-RU" altLang="ru-RU" sz="2800" smtClean="0"/>
              <a:t>и </a:t>
            </a:r>
            <a:r>
              <a:rPr lang="en-US" altLang="ru-RU" sz="2800" smtClean="0"/>
              <a:t>II </a:t>
            </a:r>
            <a:r>
              <a:rPr lang="ru-RU" altLang="ru-RU" sz="2800" smtClean="0"/>
              <a:t>четверти.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smtClean="0"/>
              <a:t>Такую </a:t>
            </a:r>
            <a:r>
              <a:rPr lang="ru-RU" altLang="ru-RU" sz="2800" smtClean="0">
                <a:solidFill>
                  <a:srgbClr val="FF0000"/>
                </a:solidFill>
              </a:rPr>
              <a:t>окружность</a:t>
            </a:r>
            <a:r>
              <a:rPr lang="ru-RU" altLang="ru-RU" sz="2800" smtClean="0"/>
              <a:t> назовём </a:t>
            </a:r>
            <a:r>
              <a:rPr lang="ru-RU" altLang="ru-RU" sz="2800" smtClean="0">
                <a:solidFill>
                  <a:srgbClr val="FF0000"/>
                </a:solidFill>
              </a:rPr>
              <a:t>единичной</a:t>
            </a:r>
            <a:r>
              <a:rPr lang="ru-RU" altLang="ru-RU" sz="2800" smtClean="0"/>
              <a:t>.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71550" y="2492375"/>
            <a:ext cx="2592388" cy="259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971550" y="3860800"/>
            <a:ext cx="2592388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84213" y="3860800"/>
            <a:ext cx="3311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2268538" y="1989138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87763" y="39512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Х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763713" y="1773238"/>
            <a:ext cx="37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У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35150" y="39338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О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63938" y="33575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339975" y="2060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39750" y="335756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-1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1359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Единичная полуокружность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2268538" y="2278063"/>
            <a:ext cx="1582737" cy="158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419475" y="19891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/>
              <a:t>h</a:t>
            </a:r>
            <a:endParaRPr lang="ru-RU" altLang="ru-RU" sz="2400" b="1"/>
          </a:p>
        </p:txBody>
      </p:sp>
      <p:sp>
        <p:nvSpPr>
          <p:cNvPr id="9235" name="Arc 19"/>
          <p:cNvSpPr>
            <a:spLocks/>
          </p:cNvSpPr>
          <p:nvPr/>
        </p:nvSpPr>
        <p:spPr bwMode="auto">
          <a:xfrm>
            <a:off x="2627313" y="3500438"/>
            <a:ext cx="144462" cy="361950"/>
          </a:xfrm>
          <a:custGeom>
            <a:avLst/>
            <a:gdLst>
              <a:gd name="T0" fmla="*/ 0 w 21581"/>
              <a:gd name="T1" fmla="*/ 0 h 21600"/>
              <a:gd name="T2" fmla="*/ 1941619531 w 21581"/>
              <a:gd name="T3" fmla="*/ 2147483647 h 21600"/>
              <a:gd name="T4" fmla="*/ 0 w 21581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1" h="21600" fill="none" extrusionOk="0">
                <a:moveTo>
                  <a:pt x="0" y="0"/>
                </a:moveTo>
                <a:cubicBezTo>
                  <a:pt x="11578" y="0"/>
                  <a:pt x="21098" y="9130"/>
                  <a:pt x="21581" y="20698"/>
                </a:cubicBezTo>
              </a:path>
              <a:path w="21581" h="21600" stroke="0" extrusionOk="0">
                <a:moveTo>
                  <a:pt x="0" y="0"/>
                </a:moveTo>
                <a:cubicBezTo>
                  <a:pt x="11578" y="0"/>
                  <a:pt x="21098" y="9130"/>
                  <a:pt x="21581" y="2069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771775" y="3357563"/>
            <a:ext cx="39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ru-RU" sz="2800">
                <a:cs typeface="Arial" charset="0"/>
              </a:rPr>
              <a:t>α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716463" y="2060575"/>
            <a:ext cx="37703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Обозначим буквой </a:t>
            </a:r>
            <a:r>
              <a:rPr lang="el-GR" altLang="ru-RU" sz="2800">
                <a:solidFill>
                  <a:srgbClr val="FF0000"/>
                </a:solidFill>
                <a:cs typeface="Arial" charset="0"/>
              </a:rPr>
              <a:t>α</a:t>
            </a:r>
            <a:endParaRPr lang="ru-RU" altLang="ru-RU" sz="2800">
              <a:solidFill>
                <a:srgbClr val="FF0000"/>
              </a:solidFill>
              <a:cs typeface="Arial" charset="0"/>
            </a:endParaRPr>
          </a:p>
          <a:p>
            <a:r>
              <a:rPr lang="ru-RU" altLang="ru-RU" sz="2800">
                <a:cs typeface="Arial" charset="0"/>
              </a:rPr>
              <a:t>угол между лучом </a:t>
            </a:r>
            <a:r>
              <a:rPr lang="en-US" altLang="ru-RU" sz="2800">
                <a:solidFill>
                  <a:srgbClr val="FF0000"/>
                </a:solidFill>
                <a:cs typeface="Arial" charset="0"/>
              </a:rPr>
              <a:t>h</a:t>
            </a:r>
            <a:r>
              <a:rPr lang="ru-RU" altLang="ru-RU" sz="2800">
                <a:cs typeface="Arial" charset="0"/>
              </a:rPr>
              <a:t> и</a:t>
            </a:r>
          </a:p>
          <a:p>
            <a:r>
              <a:rPr lang="ru-RU" altLang="ru-RU" sz="2800">
                <a:solidFill>
                  <a:srgbClr val="FF0000"/>
                </a:solidFill>
                <a:cs typeface="Arial" charset="0"/>
              </a:rPr>
              <a:t>положительной </a:t>
            </a:r>
          </a:p>
          <a:p>
            <a:r>
              <a:rPr lang="ru-RU" altLang="ru-RU" sz="2800">
                <a:solidFill>
                  <a:srgbClr val="FF0000"/>
                </a:solidFill>
                <a:cs typeface="Arial" charset="0"/>
              </a:rPr>
              <a:t>полуосью абсцисс</a:t>
            </a:r>
            <a:r>
              <a:rPr lang="ru-RU" altLang="ru-RU" sz="2800">
                <a:cs typeface="Arial" charset="0"/>
              </a:rPr>
              <a:t>.</a:t>
            </a:r>
            <a:endParaRPr lang="el-GR" altLang="ru-RU" sz="2800">
              <a:cs typeface="Arial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203575" y="2924175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348038" y="270827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А(х ;у)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987675" y="39338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В</a:t>
            </a:r>
          </a:p>
        </p:txBody>
      </p:sp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684213" y="4365625"/>
          <a:ext cx="2160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787058" imgH="393529" progId="Equation.3">
                  <p:embed/>
                </p:oleObj>
              </mc:Choice>
              <mc:Fallback>
                <p:oleObj name="Формула" r:id="rId3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65625"/>
                        <a:ext cx="216058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2916238" y="4437063"/>
          <a:ext cx="21605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787058" imgH="393529" progId="Equation.3">
                  <p:embed/>
                </p:oleObj>
              </mc:Choice>
              <mc:Fallback>
                <p:oleObj name="Формула" r:id="rId5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216058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900113" y="5373688"/>
            <a:ext cx="1300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ОА = 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900113" y="5805488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АВ = у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27088" y="6338888"/>
            <a:ext cx="1279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ОВ = х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2339975" y="5516563"/>
            <a:ext cx="0" cy="134143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2411413" y="5876925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9248" name="Object 32"/>
          <p:cNvGraphicFramePr>
            <a:graphicFrameLocks noChangeAspect="1"/>
          </p:cNvGraphicFramePr>
          <p:nvPr/>
        </p:nvGraphicFramePr>
        <p:xfrm>
          <a:off x="3284538" y="5778500"/>
          <a:ext cx="1708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7" imgW="622030" imgH="203112" progId="Equation.3">
                  <p:embed/>
                </p:oleObj>
              </mc:Choice>
              <mc:Fallback>
                <p:oleObj name="Формула" r:id="rId7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778500"/>
                        <a:ext cx="17081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33"/>
          <p:cNvGraphicFramePr>
            <a:graphicFrameLocks noChangeAspect="1"/>
          </p:cNvGraphicFramePr>
          <p:nvPr/>
        </p:nvGraphicFramePr>
        <p:xfrm>
          <a:off x="5302250" y="5864225"/>
          <a:ext cx="1708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9" imgW="622030" imgH="139639" progId="Equation.3">
                  <p:embed/>
                </p:oleObj>
              </mc:Choice>
              <mc:Fallback>
                <p:oleObj name="Формула" r:id="rId9" imgW="622030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5864225"/>
                        <a:ext cx="1708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132138" y="31416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у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484438" y="3860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х</a:t>
            </a:r>
          </a:p>
        </p:txBody>
      </p:sp>
      <p:graphicFrame>
        <p:nvGraphicFramePr>
          <p:cNvPr id="9252" name="Object 36"/>
          <p:cNvGraphicFramePr>
            <a:graphicFrameLocks noChangeAspect="1"/>
          </p:cNvGraphicFramePr>
          <p:nvPr/>
        </p:nvGraphicFramePr>
        <p:xfrm>
          <a:off x="3087688" y="6300788"/>
          <a:ext cx="22304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1" imgW="812447" imgH="203112" progId="Equation.3">
                  <p:embed/>
                </p:oleObj>
              </mc:Choice>
              <mc:Fallback>
                <p:oleObj name="Формула" r:id="rId11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6300788"/>
                        <a:ext cx="22304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4" name="Object 38"/>
          <p:cNvGraphicFramePr>
            <a:graphicFrameLocks noChangeAspect="1"/>
          </p:cNvGraphicFramePr>
          <p:nvPr/>
        </p:nvGraphicFramePr>
        <p:xfrm>
          <a:off x="5224463" y="6300788"/>
          <a:ext cx="25098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3" imgW="914400" imgH="203200" progId="Equation.3">
                  <p:embed/>
                </p:oleObj>
              </mc:Choice>
              <mc:Fallback>
                <p:oleObj name="Формула" r:id="rId1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6300788"/>
                        <a:ext cx="25098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9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3" grpId="0" animBg="1"/>
      <p:bldP spid="9222" grpId="0" animBg="1"/>
      <p:bldP spid="9221" grpId="0" animBg="1"/>
      <p:bldP spid="9225" grpId="0"/>
      <p:bldP spid="9226" grpId="0"/>
      <p:bldP spid="9227" grpId="0"/>
      <p:bldP spid="9229" grpId="0"/>
      <p:bldP spid="9230" grpId="0"/>
      <p:bldP spid="9231" grpId="0" animBg="1"/>
      <p:bldP spid="9233" grpId="0" animBg="1"/>
      <p:bldP spid="9234" grpId="0"/>
      <p:bldP spid="9235" grpId="0" animBg="1"/>
      <p:bldP spid="9236" grpId="0"/>
      <p:bldP spid="9237" grpId="0"/>
      <p:bldP spid="9238" grpId="0" animBg="1"/>
      <p:bldP spid="9239" grpId="0"/>
      <p:bldP spid="9240" grpId="0"/>
      <p:bldP spid="9243" grpId="0"/>
      <p:bldP spid="9244" grpId="0"/>
      <p:bldP spid="9245" grpId="0"/>
      <p:bldP spid="9246" grpId="0" animBg="1"/>
      <p:bldP spid="9247" grpId="0" animBg="1"/>
      <p:bldP spid="9250" grpId="0"/>
      <p:bldP spid="92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38862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Для любого угла </a:t>
            </a:r>
            <a:r>
              <a:rPr lang="el-GR" altLang="ru-RU" smtClean="0">
                <a:cs typeface="Arial" charset="0"/>
              </a:rPr>
              <a:t>α</a:t>
            </a:r>
            <a:r>
              <a:rPr lang="ru-RU" altLang="ru-RU" smtClean="0">
                <a:cs typeface="Arial" charset="0"/>
              </a:rPr>
              <a:t> из промежутка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cs typeface="Arial" charset="0"/>
              </a:rPr>
              <a:t>   0</a:t>
            </a:r>
            <a:r>
              <a:rPr lang="en-US" altLang="ru-RU" smtClean="0">
                <a:cs typeface="Arial" charset="0"/>
              </a:rPr>
              <a:t>º</a:t>
            </a:r>
            <a:r>
              <a:rPr lang="ru-RU" altLang="ru-RU" smtClean="0">
                <a:cs typeface="Arial" charset="0"/>
              </a:rPr>
              <a:t> ≤ </a:t>
            </a:r>
            <a:r>
              <a:rPr lang="el-GR" altLang="ru-RU" smtClean="0">
                <a:cs typeface="Arial" charset="0"/>
              </a:rPr>
              <a:t>α </a:t>
            </a:r>
            <a:r>
              <a:rPr lang="ru-RU" altLang="ru-RU" smtClean="0">
                <a:cs typeface="Arial" charset="0"/>
              </a:rPr>
              <a:t>≤ 180 </a:t>
            </a:r>
            <a:r>
              <a:rPr lang="en-US" altLang="ru-RU" smtClean="0">
                <a:cs typeface="Arial" charset="0"/>
              </a:rPr>
              <a:t>º</a:t>
            </a:r>
            <a:r>
              <a:rPr lang="ru-RU" altLang="ru-RU" smtClean="0">
                <a:cs typeface="Arial" charset="0"/>
              </a:rPr>
              <a:t> </a:t>
            </a:r>
            <a:r>
              <a:rPr lang="ru-RU" altLang="ru-RU" smtClean="0">
                <a:solidFill>
                  <a:srgbClr val="FF0000"/>
                </a:solidFill>
                <a:cs typeface="Arial" charset="0"/>
              </a:rPr>
              <a:t>синусом</a:t>
            </a:r>
            <a:r>
              <a:rPr lang="ru-RU" altLang="ru-RU" smtClean="0">
                <a:cs typeface="Arial" charset="0"/>
              </a:rPr>
              <a:t> угла </a:t>
            </a:r>
            <a:r>
              <a:rPr lang="el-GR" altLang="ru-RU" smtClean="0">
                <a:cs typeface="Arial" charset="0"/>
              </a:rPr>
              <a:t>α</a:t>
            </a:r>
            <a:r>
              <a:rPr lang="ru-RU" altLang="ru-RU" smtClean="0">
                <a:cs typeface="Arial" charset="0"/>
              </a:rPr>
              <a:t> называется </a:t>
            </a:r>
            <a:r>
              <a:rPr lang="ru-RU" altLang="ru-RU" smtClean="0">
                <a:solidFill>
                  <a:srgbClr val="FF0000"/>
                </a:solidFill>
                <a:cs typeface="Arial" charset="0"/>
              </a:rPr>
              <a:t>ордината у</a:t>
            </a:r>
            <a:r>
              <a:rPr lang="ru-RU" altLang="ru-RU" smtClean="0">
                <a:cs typeface="Arial" charset="0"/>
              </a:rPr>
              <a:t> точки 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cs typeface="Arial" charset="0"/>
              </a:rPr>
              <a:t>   а </a:t>
            </a:r>
            <a:r>
              <a:rPr lang="ru-RU" altLang="ru-RU" smtClean="0">
                <a:solidFill>
                  <a:srgbClr val="FF0000"/>
                </a:solidFill>
                <a:cs typeface="Arial" charset="0"/>
              </a:rPr>
              <a:t>косинусом</a:t>
            </a:r>
            <a:r>
              <a:rPr lang="ru-RU" altLang="ru-RU" smtClean="0">
                <a:cs typeface="Arial" charset="0"/>
              </a:rPr>
              <a:t> угла </a:t>
            </a:r>
            <a:r>
              <a:rPr lang="el-GR" altLang="ru-RU" smtClean="0">
                <a:cs typeface="Arial" charset="0"/>
              </a:rPr>
              <a:t>α</a:t>
            </a:r>
            <a:r>
              <a:rPr lang="ru-RU" altLang="ru-RU" smtClean="0">
                <a:cs typeface="Arial" charset="0"/>
              </a:rPr>
              <a:t>- </a:t>
            </a:r>
            <a:r>
              <a:rPr lang="ru-RU" altLang="ru-RU" smtClean="0">
                <a:solidFill>
                  <a:srgbClr val="FF0000"/>
                </a:solidFill>
                <a:cs typeface="Arial" charset="0"/>
              </a:rPr>
              <a:t>абсцисса х</a:t>
            </a:r>
            <a:r>
              <a:rPr lang="ru-RU" altLang="ru-RU" smtClean="0">
                <a:cs typeface="Arial" charset="0"/>
              </a:rPr>
              <a:t> точки А.</a:t>
            </a:r>
          </a:p>
        </p:txBody>
      </p:sp>
      <p:pic>
        <p:nvPicPr>
          <p:cNvPr id="5123" name="Picture 5" descr="preobrCDRcurve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1896" r="3780" b="69751"/>
          <a:stretch>
            <a:fillRect/>
          </a:stretch>
        </p:blipFill>
        <p:spPr bwMode="auto">
          <a:xfrm>
            <a:off x="415925" y="3789363"/>
            <a:ext cx="87280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2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35943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457200" y="333375"/>
            <a:ext cx="8229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Значения синуса и косинуса</a:t>
            </a:r>
          </a:p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 углов 0 , 90 и 180.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787900" y="765175"/>
            <a:ext cx="268288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5867400" y="765175"/>
            <a:ext cx="268288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7380288" y="765175"/>
            <a:ext cx="268287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971550" y="2492375"/>
            <a:ext cx="2592388" cy="259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63938" y="33575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211638" y="342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Х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335756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-1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39975" y="2060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63713" y="1341438"/>
            <a:ext cx="37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У</a:t>
            </a:r>
          </a:p>
        </p:txBody>
      </p:sp>
      <p:sp>
        <p:nvSpPr>
          <p:cNvPr id="6156" name="Rectangle 19"/>
          <p:cNvSpPr>
            <a:spLocks noChangeArrowheads="1"/>
          </p:cNvSpPr>
          <p:nvPr/>
        </p:nvSpPr>
        <p:spPr bwMode="auto">
          <a:xfrm>
            <a:off x="971550" y="3860800"/>
            <a:ext cx="2592388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84213" y="3860800"/>
            <a:ext cx="3743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908175" y="37893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О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268538" y="1341438"/>
            <a:ext cx="0" cy="280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76600" y="393382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С(1; 0)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042988" y="2060575"/>
            <a:ext cx="114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/>
              <a:t>D</a:t>
            </a:r>
            <a:r>
              <a:rPr lang="ru-RU" altLang="ru-RU" sz="2400" b="1"/>
              <a:t>(</a:t>
            </a:r>
            <a:r>
              <a:rPr lang="en-US" altLang="ru-RU" sz="2400" b="1"/>
              <a:t>0</a:t>
            </a:r>
            <a:r>
              <a:rPr lang="ru-RU" altLang="ru-RU" sz="2400" b="1"/>
              <a:t>; </a:t>
            </a:r>
            <a:r>
              <a:rPr lang="en-US" altLang="ru-RU" sz="2400" b="1"/>
              <a:t>1</a:t>
            </a:r>
            <a:r>
              <a:rPr lang="ru-RU" altLang="ru-RU" sz="2400" b="1"/>
              <a:t>)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95288" y="3933825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/>
              <a:t>E</a:t>
            </a:r>
            <a:r>
              <a:rPr lang="ru-RU" altLang="ru-RU" sz="2400" b="1"/>
              <a:t>(</a:t>
            </a:r>
            <a:r>
              <a:rPr lang="en-US" altLang="ru-RU" sz="2400" b="1"/>
              <a:t>-</a:t>
            </a:r>
            <a:r>
              <a:rPr lang="ru-RU" altLang="ru-RU" sz="2400" b="1"/>
              <a:t>1; 0)</a:t>
            </a:r>
          </a:p>
        </p:txBody>
      </p:sp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4859338" y="1557338"/>
          <a:ext cx="1873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3" imgW="647419" imgH="203112" progId="Equation.3">
                  <p:embed/>
                </p:oleObj>
              </mc:Choice>
              <mc:Fallback>
                <p:oleObj name="Формула" r:id="rId3" imgW="64741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57338"/>
                        <a:ext cx="18732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6748463" y="1557338"/>
          <a:ext cx="1984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5" imgW="685800" imgH="203200" progId="Equation.3">
                  <p:embed/>
                </p:oleObj>
              </mc:Choice>
              <mc:Fallback>
                <p:oleObj name="Формула" r:id="rId5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1557338"/>
                        <a:ext cx="19843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5292725" y="1989138"/>
          <a:ext cx="22415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7" imgW="774364" imgH="203112" progId="Equation.3">
                  <p:embed/>
                </p:oleObj>
              </mc:Choice>
              <mc:Fallback>
                <p:oleObj name="Формула" r:id="rId7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89138"/>
                        <a:ext cx="22415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27"/>
          <p:cNvGraphicFramePr>
            <a:graphicFrameLocks noChangeAspect="1"/>
          </p:cNvGraphicFramePr>
          <p:nvPr/>
        </p:nvGraphicFramePr>
        <p:xfrm>
          <a:off x="4932363" y="2492375"/>
          <a:ext cx="18367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9" imgW="634725" imgH="203112" progId="Equation.3">
                  <p:embed/>
                </p:oleObj>
              </mc:Choice>
              <mc:Fallback>
                <p:oleObj name="Формула" r:id="rId9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92375"/>
                        <a:ext cx="18367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28"/>
          <p:cNvGraphicFramePr>
            <a:graphicFrameLocks noChangeAspect="1"/>
          </p:cNvGraphicFramePr>
          <p:nvPr/>
        </p:nvGraphicFramePr>
        <p:xfrm>
          <a:off x="6748463" y="2492375"/>
          <a:ext cx="21304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1" imgW="736600" imgH="203200" progId="Equation.3">
                  <p:embed/>
                </p:oleObj>
              </mc:Choice>
              <mc:Fallback>
                <p:oleObj name="Формула" r:id="rId11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2492375"/>
                        <a:ext cx="21304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29"/>
          <p:cNvGraphicFramePr>
            <a:graphicFrameLocks noChangeAspect="1"/>
          </p:cNvGraphicFramePr>
          <p:nvPr/>
        </p:nvGraphicFramePr>
        <p:xfrm>
          <a:off x="5148263" y="3068638"/>
          <a:ext cx="2533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3" imgW="876300" imgH="203200" progId="Equation.3">
                  <p:embed/>
                </p:oleObj>
              </mc:Choice>
              <mc:Fallback>
                <p:oleObj name="Формула" r:id="rId13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68638"/>
                        <a:ext cx="25336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07917"/>
              </p:ext>
            </p:extLst>
          </p:nvPr>
        </p:nvGraphicFramePr>
        <p:xfrm>
          <a:off x="5184775" y="5060177"/>
          <a:ext cx="23876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5" imgW="825500" imgH="393700" progId="Equation.3">
                  <p:embed/>
                </p:oleObj>
              </mc:Choice>
              <mc:Fallback>
                <p:oleObj name="Формула" r:id="rId15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060177"/>
                        <a:ext cx="2387600" cy="1138237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 w="9525">
                        <a:solidFill>
                          <a:srgbClr val="19FF1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16304"/>
              </p:ext>
            </p:extLst>
          </p:nvPr>
        </p:nvGraphicFramePr>
        <p:xfrm>
          <a:off x="2956920" y="4941168"/>
          <a:ext cx="128587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17" imgW="444307" imgH="393529" progId="Equation.3">
                  <p:embed/>
                </p:oleObj>
              </mc:Choice>
              <mc:Fallback>
                <p:oleObj name="Формула" r:id="rId17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920" y="4941168"/>
                        <a:ext cx="128587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421322"/>
            <a:ext cx="8732838" cy="220503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Тангенсом угла </a:t>
            </a:r>
            <a:r>
              <a:rPr lang="el-GR" altLang="ru-RU" dirty="0" smtClean="0">
                <a:solidFill>
                  <a:srgbClr val="FF0000"/>
                </a:solidFill>
                <a:cs typeface="Arial" charset="0"/>
              </a:rPr>
              <a:t>α</a:t>
            </a:r>
            <a:r>
              <a:rPr lang="ru-RU" altLang="ru-RU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dirty="0" smtClean="0">
                <a:cs typeface="Arial" charset="0"/>
              </a:rPr>
              <a:t>(</a:t>
            </a:r>
            <a:r>
              <a:rPr lang="el-GR" altLang="ru-RU" dirty="0" smtClean="0">
                <a:cs typeface="Arial" charset="0"/>
              </a:rPr>
              <a:t>α≠</a:t>
            </a:r>
            <a:r>
              <a:rPr lang="ru-RU" altLang="ru-RU" dirty="0" smtClean="0">
                <a:cs typeface="Arial" charset="0"/>
              </a:rPr>
              <a:t>90</a:t>
            </a:r>
            <a:r>
              <a:rPr lang="en-US" altLang="ru-RU" dirty="0" smtClean="0">
                <a:cs typeface="Arial" charset="0"/>
              </a:rPr>
              <a:t>°</a:t>
            </a:r>
            <a:r>
              <a:rPr lang="ru-RU" altLang="ru-RU" dirty="0" smtClean="0">
                <a:cs typeface="Arial" charset="0"/>
              </a:rPr>
              <a:t>) называется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cs typeface="Arial" charset="0"/>
              </a:rPr>
              <a:t>    отношение             т.е.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cs typeface="Arial" charset="0"/>
              </a:rPr>
              <a:t>                                   </a:t>
            </a:r>
            <a:endParaRPr lang="en-US" altLang="ru-RU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7" grpId="0" animBg="1"/>
      <p:bldP spid="10248" grpId="0" animBg="1"/>
      <p:bldP spid="10250" grpId="0" animBg="1"/>
      <p:bldP spid="10252" grpId="0"/>
      <p:bldP spid="10253" grpId="0"/>
      <p:bldP spid="10255" grpId="0"/>
      <p:bldP spid="10256" grpId="0"/>
      <p:bldP spid="10254" grpId="0" animBg="1"/>
      <p:bldP spid="10257" grpId="0"/>
      <p:bldP spid="10249" grpId="0" animBg="1"/>
      <p:bldP spid="10260" grpId="0"/>
      <p:bldP spid="10261" grpId="0"/>
      <p:bldP spid="10263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57200" y="404813"/>
            <a:ext cx="8229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Основное тригонометрическое тождество.</a:t>
            </a:r>
          </a:p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Формулы приведения.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8278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Уравнение окружности с центром в точке(0; 0) и </a:t>
            </a:r>
          </a:p>
          <a:p>
            <a:r>
              <a:rPr lang="ru-RU" altLang="ru-RU" sz="2800"/>
              <a:t>радиусом 1: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84438" y="1916113"/>
            <a:ext cx="2144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28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 + у</a:t>
            </a:r>
            <a:r>
              <a:rPr lang="ru-RU" altLang="ru-RU" sz="28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 = 1.</a:t>
            </a: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2268538" y="2420938"/>
          <a:ext cx="2879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3" imgW="1143000" imgH="203200" progId="Equation.3">
                  <p:embed/>
                </p:oleObj>
              </mc:Choice>
              <mc:Fallback>
                <p:oleObj name="Формула" r:id="rId3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2879725" cy="511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79613" y="3144838"/>
            <a:ext cx="4338637" cy="585787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/>
              <a:t>Формулы приведения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3859544"/>
            <a:ext cx="5282215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sin (180⁰ -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sin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(180⁰ -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(180⁰ -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50825" y="4508500"/>
            <a:ext cx="3673475" cy="2025650"/>
            <a:chOff x="250825" y="4508500"/>
            <a:chExt cx="3673475" cy="202565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50825" y="5732463"/>
              <a:ext cx="36734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457200" y="4508500"/>
              <a:ext cx="1630363" cy="12239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1" name="TextBox 10"/>
            <p:cNvSpPr txBox="1">
              <a:spLocks noChangeArrowheads="1"/>
            </p:cNvSpPr>
            <p:nvPr/>
          </p:nvSpPr>
          <p:spPr bwMode="auto">
            <a:xfrm>
              <a:off x="2182813" y="5121275"/>
              <a:ext cx="393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ru-RU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ru-RU" altLang="ru-RU"/>
            </a:p>
          </p:txBody>
        </p:sp>
        <p:sp>
          <p:nvSpPr>
            <p:cNvPr id="7182" name="Прямоугольник 11"/>
            <p:cNvSpPr>
              <a:spLocks noChangeArrowheads="1"/>
            </p:cNvSpPr>
            <p:nvPr/>
          </p:nvSpPr>
          <p:spPr bwMode="auto">
            <a:xfrm>
              <a:off x="966788" y="5084763"/>
              <a:ext cx="40005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ru-RU" sz="320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altLang="ru-RU" sz="3200"/>
            </a:p>
          </p:txBody>
        </p:sp>
        <p:sp>
          <p:nvSpPr>
            <p:cNvPr id="13" name="Дуга 12"/>
            <p:cNvSpPr/>
            <p:nvPr/>
          </p:nvSpPr>
          <p:spPr>
            <a:xfrm rot="21008598">
              <a:off x="1316038" y="5451475"/>
              <a:ext cx="969962" cy="742950"/>
            </a:xfrm>
            <a:prstGeom prst="arc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 rot="15282122">
              <a:off x="1298576" y="5375275"/>
              <a:ext cx="749300" cy="650875"/>
            </a:xfrm>
            <a:prstGeom prst="arc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4591008">
              <a:off x="1500982" y="5352256"/>
              <a:ext cx="571500" cy="569913"/>
            </a:xfrm>
            <a:prstGeom prst="arc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86" name="Прямоугольник 15"/>
            <p:cNvSpPr>
              <a:spLocks noChangeArrowheads="1"/>
            </p:cNvSpPr>
            <p:nvPr/>
          </p:nvSpPr>
          <p:spPr bwMode="auto">
            <a:xfrm>
              <a:off x="628650" y="6010275"/>
              <a:ext cx="2701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ru-RU" sz="28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ru-RU" altLang="ru-RU" sz="280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l-GR" altLang="ru-RU" sz="280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ru-RU" altLang="ru-RU" sz="2800">
                  <a:latin typeface="Times New Roman" pitchFamily="18" charset="0"/>
                  <a:cs typeface="Times New Roman" pitchFamily="18" charset="0"/>
                </a:rPr>
                <a:t> - смежные</a:t>
              </a:r>
              <a:r>
                <a:rPr lang="en-US" altLang="ru-RU" sz="28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2800"/>
            </a:p>
          </p:txBody>
        </p:sp>
      </p:grpSp>
    </p:spTree>
    <p:extLst>
      <p:ext uri="{BB962C8B-B14F-4D97-AF65-F5344CB8AC3E}">
        <p14:creationId xmlns:p14="http://schemas.microsoft.com/office/powerpoint/2010/main" val="40324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/>
      <p:bldP spid="1127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971550" y="2492375"/>
            <a:ext cx="2592388" cy="259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63938" y="33575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211638" y="342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Х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335756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-1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39975" y="2060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63713" y="1341438"/>
            <a:ext cx="37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У</a:t>
            </a: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971550" y="3814763"/>
            <a:ext cx="2592388" cy="143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84213" y="3860800"/>
            <a:ext cx="3743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908175" y="37893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О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268538" y="1341438"/>
            <a:ext cx="0" cy="280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569913" y="549275"/>
            <a:ext cx="82296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Координаты точки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328863" y="1798638"/>
            <a:ext cx="2098675" cy="2062162"/>
          </a:xfrm>
          <a:prstGeom prst="straightConnector1">
            <a:avLst/>
          </a:prstGeom>
          <a:ln w="5715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117975" y="1341438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А(х ;у)</a:t>
            </a:r>
          </a:p>
        </p:txBody>
      </p:sp>
      <p:sp>
        <p:nvSpPr>
          <p:cNvPr id="7" name="Овал 6"/>
          <p:cNvSpPr/>
          <p:nvPr/>
        </p:nvSpPr>
        <p:spPr>
          <a:xfrm>
            <a:off x="4356100" y="1700213"/>
            <a:ext cx="144463" cy="14446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03575" y="2852738"/>
            <a:ext cx="144463" cy="14446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endCxn id="36" idx="3"/>
          </p:cNvCxnSpPr>
          <p:nvPr/>
        </p:nvCxnSpPr>
        <p:spPr>
          <a:xfrm flipV="1">
            <a:off x="2268538" y="2976563"/>
            <a:ext cx="957262" cy="884237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348038" y="2636838"/>
            <a:ext cx="25479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/>
              <a:t>М(</a:t>
            </a:r>
            <a:r>
              <a:rPr lang="en-US" altLang="ru-RU" sz="2400" b="1"/>
              <a:t>cos </a:t>
            </a:r>
            <a:r>
              <a:rPr lang="el-GR" altLang="ru-RU">
                <a:latin typeface="Calibri" pitchFamily="34" charset="0"/>
              </a:rPr>
              <a:t>α</a:t>
            </a:r>
            <a:r>
              <a:rPr lang="ru-RU" altLang="ru-RU" sz="2400" b="1"/>
              <a:t> ;</a:t>
            </a:r>
            <a:r>
              <a:rPr lang="en-US" altLang="ru-RU" sz="2400" b="1"/>
              <a:t>sin </a:t>
            </a:r>
            <a:r>
              <a:rPr lang="el-GR" altLang="ru-RU">
                <a:latin typeface="Calibri" pitchFamily="34" charset="0"/>
              </a:rPr>
              <a:t>α</a:t>
            </a:r>
            <a:r>
              <a:rPr lang="en-US" altLang="ru-RU" sz="2400" b="1"/>
              <a:t> </a:t>
            </a:r>
            <a:r>
              <a:rPr lang="ru-RU" altLang="ru-RU" sz="2400" b="1"/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6063" y="3276600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ru-RU">
                <a:latin typeface="Calibri" pitchFamily="34" charset="0"/>
              </a:rPr>
              <a:t>α</a:t>
            </a:r>
            <a:endParaRPr lang="ru-RU" altLang="ru-RU"/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2627313" y="3500438"/>
            <a:ext cx="144462" cy="361950"/>
          </a:xfrm>
          <a:custGeom>
            <a:avLst/>
            <a:gdLst>
              <a:gd name="T0" fmla="*/ 0 w 21581"/>
              <a:gd name="T1" fmla="*/ 0 h 21600"/>
              <a:gd name="T2" fmla="*/ 1941619531 w 21581"/>
              <a:gd name="T3" fmla="*/ 2147483647 h 21600"/>
              <a:gd name="T4" fmla="*/ 0 w 21581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1" h="21600" fill="none" extrusionOk="0">
                <a:moveTo>
                  <a:pt x="0" y="0"/>
                </a:moveTo>
                <a:cubicBezTo>
                  <a:pt x="11578" y="0"/>
                  <a:pt x="21098" y="9130"/>
                  <a:pt x="21581" y="20698"/>
                </a:cubicBezTo>
              </a:path>
              <a:path w="21581" h="21600" stroke="0" extrusionOk="0">
                <a:moveTo>
                  <a:pt x="0" y="0"/>
                </a:moveTo>
                <a:cubicBezTo>
                  <a:pt x="11578" y="0"/>
                  <a:pt x="21098" y="9130"/>
                  <a:pt x="21581" y="2069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724525" y="1885950"/>
          <a:ext cx="31924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3" imgW="1079032" imgH="253890" progId="Equation.3">
                  <p:embed/>
                </p:oleObj>
              </mc:Choice>
              <mc:Fallback>
                <p:oleObj name="Формула" r:id="rId3" imgW="107903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885950"/>
                        <a:ext cx="31924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645150" y="3260725"/>
          <a:ext cx="18335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5" imgW="558558" imgH="253890" progId="Equation.3">
                  <p:embed/>
                </p:oleObj>
              </mc:Choice>
              <mc:Fallback>
                <p:oleObj name="Формула" r:id="rId5" imgW="5585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3260725"/>
                        <a:ext cx="183356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6049963" y="2763838"/>
            <a:ext cx="1546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А(х ;у)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694363" y="4149725"/>
          <a:ext cx="26939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7" imgW="927100" imgH="228600" progId="Equation.3">
                  <p:embed/>
                </p:oleObj>
              </mc:Choice>
              <mc:Fallback>
                <p:oleObj name="Формула" r:id="rId7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4149725"/>
                        <a:ext cx="26939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190625" y="4868863"/>
          <a:ext cx="31115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9" imgW="876300" imgH="431800" progId="Equation.3">
                  <p:embed/>
                </p:oleObj>
              </mc:Choice>
              <mc:Fallback>
                <p:oleObj name="Формула" r:id="rId9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868863"/>
                        <a:ext cx="3111500" cy="1533525"/>
                      </a:xfrm>
                      <a:prstGeom prst="rect">
                        <a:avLst/>
                      </a:prstGeom>
                      <a:solidFill>
                        <a:srgbClr val="ADFF5C"/>
                      </a:solidFill>
                      <a:ln w="9525">
                        <a:solidFill>
                          <a:srgbClr val="19FF1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2" grpId="0"/>
      <p:bldP spid="10253" grpId="0"/>
      <p:bldP spid="10255" grpId="0"/>
      <p:bldP spid="10256" grpId="0"/>
      <p:bldP spid="10254" grpId="0" animBg="1"/>
      <p:bldP spid="10257" grpId="0"/>
      <p:bldP spid="10249" grpId="0" animBg="1"/>
      <p:bldP spid="28" grpId="0" animBg="1"/>
      <p:bldP spid="33" grpId="0"/>
      <p:bldP spid="7" grpId="0" animBg="1"/>
      <p:bldP spid="36" grpId="0" animBg="1"/>
      <p:bldP spid="41" grpId="0"/>
      <p:bldP spid="12" grpId="0"/>
      <p:bldP spid="44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229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Синусы и косинусы </a:t>
            </a:r>
          </a:p>
          <a:p>
            <a:pPr algn="ctr"/>
            <a:r>
              <a:rPr lang="ru-RU" sz="3600" kern="10">
                <a:ln w="9525">
                  <a:solidFill>
                    <a:srgbClr val="99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7618"/>
                    </a:gs>
                    <a:gs pos="50000">
                      <a:srgbClr val="99FF33"/>
                    </a:gs>
                    <a:gs pos="100000">
                      <a:srgbClr val="47761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некоторых углов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2300"/>
            <a:ext cx="69246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281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Microsoft Equation 3.0</vt:lpstr>
      <vt:lpstr>Синус, косинус и тангенс углов  от 0⁰ до 180 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Синус, косинус и тангенс углов  от 0⁰ до 180 ⁰</dc:title>
  <dc:creator>Анна</dc:creator>
  <cp:lastModifiedBy>Анна</cp:lastModifiedBy>
  <cp:revision>3</cp:revision>
  <dcterms:created xsi:type="dcterms:W3CDTF">2021-05-15T20:03:50Z</dcterms:created>
  <dcterms:modified xsi:type="dcterms:W3CDTF">2021-05-15T20:39:26Z</dcterms:modified>
</cp:coreProperties>
</file>