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3" r:id="rId6"/>
    <p:sldId id="274" r:id="rId7"/>
    <p:sldId id="264" r:id="rId8"/>
    <p:sldId id="261" r:id="rId9"/>
    <p:sldId id="265" r:id="rId10"/>
    <p:sldId id="269" r:id="rId11"/>
    <p:sldId id="259" r:id="rId12"/>
    <p:sldId id="273" r:id="rId13"/>
    <p:sldId id="260" r:id="rId14"/>
    <p:sldId id="270" r:id="rId15"/>
    <p:sldId id="271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6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6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8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9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2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5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3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5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5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5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2E905">
              <a:alpha val="8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72E905">
              <a:alpha val="6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1888A-D7A9-43AC-B282-8F07C576EB80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05DF-D439-4155-87DF-5A94AA41E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o.ru/media/prezentatsiya_roditelskogo_sobraniya_po_teme_volya_i_puti_ee_formirovaniya-106798" TargetMode="External"/><Relationship Id="rId2" Type="http://schemas.openxmlformats.org/officeDocument/2006/relationships/hyperlink" Target="https://ped-kopilka.ru/klasnomu-rukovoditelyu/scenari-roditelskih-sobranii/roditelskoe-sobranie-volja-i-puti-e-formirovanija-u-uchaschihsja-7-kla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Воля и пути её формирования у учащихся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Сидорова А.В.</a:t>
            </a:r>
          </a:p>
          <a:p>
            <a:r>
              <a:rPr lang="ru-RU" dirty="0" smtClean="0"/>
              <a:t>учитель математики</a:t>
            </a:r>
          </a:p>
          <a:p>
            <a:r>
              <a:rPr lang="ru-RU" dirty="0" smtClean="0"/>
              <a:t>МБОУ г. Мурманска СОШ № 31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ECAAF"/>
              </a:clrFrom>
              <a:clrTo>
                <a:srgbClr val="DECAA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1" b="100000" l="37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417841" cy="240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Неблагоприятные факторы для развития волевых качеств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Ребенок избалован, все его желания беспрекословно осуществлялись (легкий мир - воля не требуется);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4460825" cy="335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573016"/>
            <a:ext cx="308515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4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Неблагоприятные факторы для развития волевых качеств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Ребенок подавлен жестокой волей и указаниями взрослых, не способен сам принимать решения.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7" b="94421" l="9766" r="75098">
                        <a14:foregroundMark x1="61328" y1="16595" x2="61328" y2="16595"/>
                        <a14:backgroundMark x1="27148" y1="60086" x2="27148" y2="60086"/>
                        <a14:backgroundMark x1="44727" y1="42775" x2="44727" y2="4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7237" r="24575" b="5573"/>
          <a:stretch/>
        </p:blipFill>
        <p:spPr bwMode="auto">
          <a:xfrm>
            <a:off x="4572000" y="2708920"/>
            <a:ext cx="4113134" cy="376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8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Неблагоприятные факторы для развития волевых качеств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Родители, желая воспитать ребенка трудолюбивым, умным, умеющим прилично вести себя в обществе, нагружают ребенка непосильной работой. </a:t>
            </a:r>
          </a:p>
          <a:p>
            <a:r>
              <a:rPr lang="ru-RU" dirty="0" smtClean="0"/>
              <a:t>Зачастую он неспособен выполнить задачу и бросает дело на полпути.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4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4400" dirty="0" smtClean="0"/>
              <a:t>Родители, стремящиеся воспитать волю у ребенка, должны соблюдать следующие правила: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/>
              <a:t>Не делать за ребенка то, чему он должен научиться, а лишь обеспечить условия для успеха его деятельности;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0" b="88472" l="13542" r="85000">
                        <a14:foregroundMark x1="33542" y1="63194" x2="33542" y2="63194"/>
                        <a14:foregroundMark x1="36042" y1="61250" x2="36042" y2="61250"/>
                        <a14:foregroundMark x1="36875" y1="67917" x2="36875" y2="67917"/>
                        <a14:foregroundMark x1="31667" y1="74583" x2="31667" y2="74583"/>
                        <a14:foregroundMark x1="30312" y1="68056" x2="30312" y2="68056"/>
                        <a14:foregroundMark x1="26354" y1="68056" x2="26354" y2="68056"/>
                        <a14:foregroundMark x1="23021" y1="68333" x2="23021" y2="68333"/>
                        <a14:foregroundMark x1="23646" y1="70694" x2="24271" y2="70972"/>
                        <a14:foregroundMark x1="29063" y1="75139" x2="29063" y2="75139"/>
                        <a14:foregroundMark x1="36042" y1="74722" x2="36042" y2="74722"/>
                        <a14:foregroundMark x1="40625" y1="74167" x2="40625" y2="74167"/>
                        <a14:foregroundMark x1="45729" y1="72778" x2="45729" y2="72778"/>
                        <a14:foregroundMark x1="51354" y1="72361" x2="51354" y2="72361"/>
                        <a14:foregroundMark x1="55417" y1="72361" x2="55417" y2="72361"/>
                        <a14:foregroundMark x1="56354" y1="72500" x2="56354" y2="72500"/>
                        <a14:foregroundMark x1="60625" y1="73611" x2="60625" y2="73611"/>
                        <a14:foregroundMark x1="61667" y1="71528" x2="61667" y2="71528"/>
                        <a14:foregroundMark x1="62604" y1="68056" x2="62604" y2="68056"/>
                        <a14:foregroundMark x1="62604" y1="67222" x2="62604" y2="67222"/>
                        <a14:foregroundMark x1="62604" y1="66528" x2="62604" y2="66528"/>
                        <a14:foregroundMark x1="62083" y1="65694" x2="62083" y2="65694"/>
                        <a14:foregroundMark x1="59688" y1="65417" x2="59688" y2="65417"/>
                        <a14:foregroundMark x1="57708" y1="65417" x2="57708" y2="65417"/>
                        <a14:foregroundMark x1="55625" y1="65694" x2="55625" y2="65694"/>
                        <a14:foregroundMark x1="50729" y1="66111" x2="50729" y2="66111"/>
                        <a14:foregroundMark x1="49688" y1="66111" x2="49688" y2="66111"/>
                        <a14:foregroundMark x1="47083" y1="64444" x2="47083" y2="64444"/>
                        <a14:foregroundMark x1="45417" y1="65000" x2="45417" y2="65000"/>
                        <a14:foregroundMark x1="53333" y1="69444" x2="53333" y2="69444"/>
                        <a14:foregroundMark x1="55417" y1="69722" x2="55417" y2="69722"/>
                        <a14:foregroundMark x1="58021" y1="70139" x2="58021" y2="70139"/>
                        <a14:foregroundMark x1="46875" y1="69722" x2="46875" y2="69722"/>
                        <a14:foregroundMark x1="41667" y1="71111" x2="41667" y2="71111"/>
                        <a14:foregroundMark x1="35625" y1="71667" x2="35625" y2="71667"/>
                        <a14:foregroundMark x1="35625" y1="71667" x2="35625" y2="71667"/>
                        <a14:foregroundMark x1="34063" y1="75000" x2="34063" y2="75000"/>
                        <a14:foregroundMark x1="33229" y1="83056" x2="33229" y2="83056"/>
                        <a14:foregroundMark x1="37917" y1="86667" x2="37917" y2="86667"/>
                        <a14:foregroundMark x1="42708" y1="86667" x2="42708" y2="86667"/>
                        <a14:foregroundMark x1="32396" y1="77222" x2="32396" y2="77222"/>
                        <a14:foregroundMark x1="27604" y1="74167" x2="27604" y2="74167"/>
                        <a14:foregroundMark x1="25417" y1="51667" x2="25417" y2="51667"/>
                        <a14:foregroundMark x1="21875" y1="51944" x2="21875" y2="51944"/>
                        <a14:foregroundMark x1="21354" y1="51667" x2="21354" y2="51667"/>
                        <a14:foregroundMark x1="21563" y1="51667" x2="21563" y2="51667"/>
                        <a14:foregroundMark x1="23750" y1="50556" x2="23750" y2="50556"/>
                        <a14:foregroundMark x1="20938" y1="52778" x2="20938" y2="52778"/>
                        <a14:foregroundMark x1="20208" y1="54167" x2="20208" y2="54167"/>
                        <a14:foregroundMark x1="20208" y1="55833" x2="20208" y2="55833"/>
                        <a14:foregroundMark x1="20000" y1="52917" x2="20000" y2="52917"/>
                        <a14:foregroundMark x1="18646" y1="52778" x2="18750" y2="53333"/>
                        <a14:foregroundMark x1="18750" y1="55139" x2="18750" y2="55139"/>
                        <a14:foregroundMark x1="19063" y1="56944" x2="19063" y2="56944"/>
                        <a14:foregroundMark x1="19271" y1="58056" x2="19271" y2="58056"/>
                        <a14:foregroundMark x1="22917" y1="72917" x2="22917" y2="72917"/>
                        <a14:foregroundMark x1="27917" y1="72778" x2="27917" y2="72778"/>
                        <a14:foregroundMark x1="28021" y1="71389" x2="28646" y2="71111"/>
                        <a14:foregroundMark x1="34271" y1="84444" x2="34271" y2="84444"/>
                        <a14:foregroundMark x1="34688" y1="84306" x2="34688" y2="84306"/>
                        <a14:foregroundMark x1="60208" y1="80000" x2="60208" y2="80000"/>
                        <a14:foregroundMark x1="63750" y1="80972" x2="63750" y2="80972"/>
                        <a14:foregroundMark x1="64375" y1="80972" x2="64375" y2="80972"/>
                        <a14:foregroundMark x1="63646" y1="85833" x2="63646" y2="85833"/>
                        <a14:foregroundMark x1="63542" y1="87083" x2="63542" y2="87083"/>
                        <a14:foregroundMark x1="62708" y1="87639" x2="62708" y2="87639"/>
                        <a14:foregroundMark x1="17917" y1="79167" x2="17917" y2="79167"/>
                        <a14:foregroundMark x1="17396" y1="81667" x2="17396" y2="81667"/>
                        <a14:foregroundMark x1="17396" y1="82500" x2="17396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39674" r="15000" b="11111"/>
          <a:stretch/>
        </p:blipFill>
        <p:spPr bwMode="auto">
          <a:xfrm>
            <a:off x="1331640" y="3887608"/>
            <a:ext cx="4752528" cy="24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2" b="38889" l="14375" r="36563">
                        <a14:foregroundMark x1="16354" y1="21528" x2="16354" y2="2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8485" r="63859" b="61778"/>
          <a:stretch/>
        </p:blipFill>
        <p:spPr bwMode="auto">
          <a:xfrm>
            <a:off x="6656249" y="3573016"/>
            <a:ext cx="1988515" cy="203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8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Активизировать самостоятельную деятельность ребенка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вызвать у него чувство радости от достигнутого, повышать веру ребенка в его способность преодолевать трудности;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6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Ничего не решайте за ребенка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лишь подводите его к рациональным решениям и добивайтесь от него непременного осуществления принятых решений</a:t>
            </a:r>
          </a:p>
          <a:p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3970412" cy="26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3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Все волевые качества формируются на протяжении жизни и деятельности человека, и особенно важным этапом в волевом развитии является детский возраст. </a:t>
            </a:r>
          </a:p>
          <a:p>
            <a:r>
              <a:rPr lang="ru-RU" dirty="0" smtClean="0"/>
              <a:t>Роль </a:t>
            </a:r>
            <a:r>
              <a:rPr lang="ru-RU" dirty="0"/>
              <a:t>семейного </a:t>
            </a:r>
            <a:r>
              <a:rPr lang="ru-RU" dirty="0" smtClean="0"/>
              <a:t>воспитания при воспитании волевых качеств;</a:t>
            </a:r>
          </a:p>
          <a:p>
            <a:r>
              <a:rPr lang="ru-RU" dirty="0" smtClean="0"/>
              <a:t>Немало­важным фактором формирования волевых качеств является личный пример родителей, воспитателей и других лиц, имеющих влияние на него.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4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Развивайте волевые качества, воспитывайте здоровую продуктивность:</a:t>
            </a:r>
          </a:p>
          <a:p>
            <a:r>
              <a:rPr lang="ru-RU" dirty="0" smtClean="0"/>
              <a:t>Формируя приоритеты в деятельности;</a:t>
            </a:r>
          </a:p>
          <a:p>
            <a:r>
              <a:rPr lang="ru-RU" dirty="0" smtClean="0"/>
              <a:t>Обучая постановке конкретных целей;</a:t>
            </a:r>
          </a:p>
          <a:p>
            <a:r>
              <a:rPr lang="ru-RU" dirty="0" smtClean="0"/>
              <a:t>Обучая распределению времени;</a:t>
            </a:r>
          </a:p>
          <a:p>
            <a:r>
              <a:rPr lang="ru-RU" dirty="0" smtClean="0"/>
              <a:t>Обучая разделению любой деятельности на этапы.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https://ped-kopilka.ru/klasnomu-rukovoditelyu/scenari-roditelskih-sobranii/roditelskoe-sobranie-volja-i-puti-e-formirovanija-u-uchaschihsja-7-klas.html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https://znanio.ru/media/prezentatsiya_roditelskogo_sobraniya_po_teme_volya_i_puti_ee_formirovaniya-106798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1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0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472608"/>
          </a:xfrm>
          <a:solidFill>
            <a:srgbClr val="72E905">
              <a:alpha val="44000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«Мы только тогда можем говорить о формировании личности, когда имеется налицо овладение собственным поведением»</a:t>
            </a:r>
            <a:br>
              <a:rPr lang="ru-RU" dirty="0" smtClean="0"/>
            </a:br>
            <a:r>
              <a:rPr lang="ru-RU" dirty="0" smtClean="0"/>
              <a:t>Л.С. Выготский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5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Воля -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целеустремленность, </a:t>
            </a:r>
          </a:p>
          <a:p>
            <a:r>
              <a:rPr lang="ru-RU" dirty="0" smtClean="0"/>
              <a:t>решительность, </a:t>
            </a:r>
          </a:p>
          <a:p>
            <a:r>
              <a:rPr lang="ru-RU" dirty="0" smtClean="0"/>
              <a:t>настойчивость, </a:t>
            </a:r>
          </a:p>
          <a:p>
            <a:r>
              <a:rPr lang="ru-RU" dirty="0" smtClean="0"/>
              <a:t>выдержка, </a:t>
            </a:r>
          </a:p>
          <a:p>
            <a:r>
              <a:rPr lang="ru-RU" dirty="0" smtClean="0"/>
              <a:t>самостоятельность, </a:t>
            </a:r>
          </a:p>
          <a:p>
            <a:r>
              <a:rPr lang="ru-RU" dirty="0" smtClean="0"/>
              <a:t>смелость, </a:t>
            </a:r>
          </a:p>
          <a:p>
            <a:r>
              <a:rPr lang="ru-RU" dirty="0" smtClean="0"/>
              <a:t>стойкость, </a:t>
            </a:r>
          </a:p>
          <a:p>
            <a:r>
              <a:rPr lang="ru-RU" dirty="0" smtClean="0"/>
              <a:t>самообладание  </a:t>
            </a:r>
          </a:p>
          <a:p>
            <a:r>
              <a:rPr lang="ru-RU" dirty="0" smtClean="0"/>
              <a:t>инициативность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3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Сила 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Сегодня речь пойдет об одном из важнейших качеств характера человека – силе воли. </a:t>
            </a:r>
          </a:p>
          <a:p>
            <a:r>
              <a:rPr lang="ru-RU" dirty="0" smtClean="0"/>
              <a:t>Некоторые дети учатся не в меру своих способностей, откладывают на завтра то, что можно делать сегодня, говорят, что мол, еще есть время… </a:t>
            </a:r>
          </a:p>
          <a:p>
            <a:r>
              <a:rPr lang="ru-RU" dirty="0" smtClean="0"/>
              <a:t>У каждого стоящего человека должно быть важное качество: он знает слово «надо» и, конечно, он умеет владеть собой.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4" b="65808" l="5313" r="53438">
                        <a14:foregroundMark x1="24531" y1="29508" x2="24531" y2="29508"/>
                        <a14:foregroundMark x1="35000" y1="31850" x2="35000" y2="31850"/>
                        <a14:foregroundMark x1="36406" y1="34192" x2="36406" y2="34192"/>
                        <a14:foregroundMark x1="26406" y1="30445" x2="26406" y2="30445"/>
                        <a14:foregroundMark x1="24375" y1="29977" x2="24375" y2="29977"/>
                        <a14:foregroundMark x1="34375" y1="28103" x2="34375" y2="28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36544"/>
          <a:stretch/>
        </p:blipFill>
        <p:spPr bwMode="auto">
          <a:xfrm>
            <a:off x="6876256" y="213132"/>
            <a:ext cx="1907704" cy="151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2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Особенности подросткового возраста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несовершеннолетних эмоциональная сфера преобладает над волей, что проявляется, например, в эмоциональной неустойчивости, раздражительности и даже агрессивности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3139108" cy="224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3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 в учёбе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подростковом возрасте и учебная деятельность ребенка, и положение его среди окружающих существенно меняются. Учение (как и все другие виды деятельности, в том числе общественная и трудовая) становится более сложным, требующим значительно больших усилий, большей самостоятельности и ответственности.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7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Вы, наверно, слышали иногда от своих детей </a:t>
            </a:r>
            <a:r>
              <a:rPr lang="ru-RU" dirty="0" smtClean="0">
                <a:solidFill>
                  <a:srgbClr val="FF0000"/>
                </a:solidFill>
              </a:rPr>
              <a:t>«Не умею…», «Не знаю как…» </a:t>
            </a:r>
            <a:r>
              <a:rPr lang="ru-RU" dirty="0" smtClean="0"/>
              <a:t>Это не страшно, если это Вы слышите редко. Но если постоянно… То тогда нужно задуматься над вопросом, а не безвольным и безответственным ли растет ваш ребенок.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7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Почему?!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8" b="90000" l="4896" r="9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228184" cy="46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«Неустойчивые дети».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психологии появился такой термин «неустойчивые дети». Такие дети движутся по жизни без руля, без особых дум и планов. Эти дети знают только слово «хочу». Но нередко они сами не знают, чего хотят и потому нерешительны, вялы, отступают перед первым же затруднением.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7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114</TotalTime>
  <Words>549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Воля и пути её формирования у учащихся</vt:lpstr>
      <vt:lpstr>«Мы только тогда можем говорить о формировании личности, когда имеется налицо овладение собственным поведением» Л.С. Выготский </vt:lpstr>
      <vt:lpstr>Воля - это</vt:lpstr>
      <vt:lpstr>Сила воли</vt:lpstr>
      <vt:lpstr>Особенности подросткового возраста</vt:lpstr>
      <vt:lpstr>Трудности в учёбе</vt:lpstr>
      <vt:lpstr>Проблема</vt:lpstr>
      <vt:lpstr>Почему?!</vt:lpstr>
      <vt:lpstr>«Неустойчивые дети». </vt:lpstr>
      <vt:lpstr>Неблагоприятные факторы для развития волевых качеств</vt:lpstr>
      <vt:lpstr>Неблагоприятные факторы для развития волевых качеств</vt:lpstr>
      <vt:lpstr>Неблагоприятные факторы для развития волевых качеств</vt:lpstr>
      <vt:lpstr>Родители, стремящиеся воспитать волю у ребенка, должны соблюдать следующие правила:</vt:lpstr>
      <vt:lpstr>Активизировать самостоятельную деятельность ребенка</vt:lpstr>
      <vt:lpstr>Ничего не решайте за ребенка </vt:lpstr>
      <vt:lpstr>Вывод</vt:lpstr>
      <vt:lpstr>Подведение итогов</vt:lpstr>
      <vt:lpstr>Интернет-источники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Воля и пути её формирования у учащихся</dc:title>
  <dc:creator>Анна</dc:creator>
  <cp:lastModifiedBy>Анна</cp:lastModifiedBy>
  <cp:revision>11</cp:revision>
  <dcterms:created xsi:type="dcterms:W3CDTF">2020-02-26T17:18:07Z</dcterms:created>
  <dcterms:modified xsi:type="dcterms:W3CDTF">2020-02-26T19:12:24Z</dcterms:modified>
</cp:coreProperties>
</file>