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81" r:id="rId12"/>
    <p:sldId id="282" r:id="rId13"/>
    <p:sldId id="284" r:id="rId14"/>
    <p:sldId id="286" r:id="rId15"/>
    <p:sldId id="285" r:id="rId16"/>
    <p:sldId id="287" r:id="rId17"/>
    <p:sldId id="288" r:id="rId18"/>
    <p:sldId id="290" r:id="rId19"/>
    <p:sldId id="29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28E80666-FB37-4B36-9149-507F3B0178E3}" type="datetimeFigureOut">
              <a:rPr lang="en-US" smtClean="0">
                <a:solidFill>
                  <a:prstClr val="black"/>
                </a:solidFill>
              </a:rPr>
              <a:pPr/>
              <a:t>3/5/2018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D7E63A33-8271-4DD0-9C48-789913D7C11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3400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41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8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622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22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517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981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700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224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781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62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7137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1102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31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632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8134281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9859876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1775304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372118306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6200705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1125164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4789965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C699CB88-5E1A-4FAC-892A-60949ACB1F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91974DF9-AD47-4691-BA21-BBFCE3637A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30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05652434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26426820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8681440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235147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1888642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57696209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1989383600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/>
          <a:lstStyle/>
          <a:p>
            <a:fld id="{C699CB88-5E1A-4FAC-892A-60949ACB1F6F}" type="datetimeFigureOut">
              <a:rPr lang="en-US">
                <a:solidFill>
                  <a:srgbClr val="000000"/>
                </a:solidFill>
              </a:rPr>
              <a:pPr/>
              <a:t>3/5/2018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/>
          <a:lstStyle/>
          <a:p>
            <a:fld id="{91974DF9-AD47-4691-BA21-BBFCE3637A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24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57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9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7509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32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75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2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500">
              <a:srgbClr val="B2CFFA"/>
            </a:gs>
            <a:gs pos="99000">
              <a:srgbClr val="B8D2FA"/>
            </a:gs>
            <a:gs pos="74000">
              <a:schemeClr val="bg1">
                <a:lumMod val="0"/>
                <a:lumOff val="100000"/>
                <a:alpha val="7000"/>
              </a:schemeClr>
            </a:gs>
            <a:gs pos="100000">
              <a:schemeClr val="bg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4EC5816F-D43D-40D1-9B38-E1A2C18F09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20DFC-E2D5-4BD6-B744-D8DEEAB5F7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53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500">
              <a:srgbClr val="B2CFFA"/>
            </a:gs>
            <a:gs pos="99000">
              <a:srgbClr val="B8D2FA"/>
            </a:gs>
            <a:gs pos="74000">
              <a:schemeClr val="bg1">
                <a:lumMod val="0"/>
                <a:lumOff val="100000"/>
                <a:alpha val="7000"/>
              </a:schemeClr>
            </a:gs>
            <a:gs pos="100000">
              <a:schemeClr val="bg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4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9500">
              <a:srgbClr val="B2CFFA"/>
            </a:gs>
            <a:gs pos="99000">
              <a:srgbClr val="B8D2FA"/>
            </a:gs>
            <a:gs pos="74000">
              <a:schemeClr val="bg1">
                <a:lumMod val="0"/>
                <a:lumOff val="100000"/>
                <a:alpha val="7000"/>
              </a:schemeClr>
            </a:gs>
            <a:gs pos="100000">
              <a:schemeClr val="bg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3794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image" Target="../media/image24.gif"/><Relationship Id="rId10" Type="http://schemas.openxmlformats.org/officeDocument/2006/relationships/image" Target="../media/image29.png"/><Relationship Id="rId4" Type="http://schemas.openxmlformats.org/officeDocument/2006/relationships/image" Target="../media/image23.gif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0.png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gif"/><Relationship Id="rId10" Type="http://schemas.openxmlformats.org/officeDocument/2006/relationships/image" Target="../media/image29.png"/><Relationship Id="rId4" Type="http://schemas.openxmlformats.org/officeDocument/2006/relationships/image" Target="../media/image23.gif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4305047"/>
            <a:ext cx="4572000" cy="1368798"/>
          </a:xfrm>
        </p:spPr>
        <p:txBody>
          <a:bodyPr>
            <a:no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Автор: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Сидорова А.В.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учитель математики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МБОУ г. Мурманска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 СОШ № 31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494723"/>
            <a:ext cx="6753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Логические задачи</a:t>
            </a:r>
          </a:p>
        </p:txBody>
      </p:sp>
      <p:pic>
        <p:nvPicPr>
          <p:cNvPr id="26630" name="Picture 6" descr="http://www.gemchyjinka.ru/wp-content/uploads/2015/06/0_828ad_846e2e96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70" y="0"/>
            <a:ext cx="8731530" cy="498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11760" y="3656057"/>
            <a:ext cx="3478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Занятие 1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86093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Из восьми колец одно легче других. Каково число взве­шиваний на чашечных весах для определения более легкого кольца?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5823877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Разобьем восемь колец на три группы: 3, 3 и 2.</a:t>
            </a:r>
          </a:p>
        </p:txBody>
      </p:sp>
      <p:pic>
        <p:nvPicPr>
          <p:cNvPr id="13" name="Picture 16" descr="http://sarrest.ru/wp-content/uploads/2014/11/17rrJi1n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49" y="1268760"/>
            <a:ext cx="669507" cy="6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2" descr="http://img0.liveinternet.ru/images/attach/c/0/121/777/121777480__30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293592"/>
            <a:ext cx="720079" cy="60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http://gif-kartinki.ru/zoloto/zolotaya-kartinka_38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448658"/>
            <a:ext cx="580788" cy="54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0" descr="http://smiles24.ru/data/smiles/blesk-dragocennosti-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30167"/>
            <a:ext cx="707641" cy="57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kira-scrap.ru/KATALOG/RAZNOE/1/0_8c7e4_a00001a0_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068" y="1186812"/>
            <a:ext cx="793987" cy="70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4" descr="http://sarrest.ru/wp-content/uploads/2014/11/ajTXowPDN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29467"/>
            <a:ext cx="618506" cy="71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8" descr="http://gifsla.ru/images/9/ukrashenija32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89" y="1394058"/>
            <a:ext cx="633147" cy="68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6" descr="http://www.playcast.ru/uploads/2013/11/27/668260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046" y="1314707"/>
            <a:ext cx="720080" cy="60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matemedia.com/wp-content/uploads/2015/03/legal-trans-123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t="11590" r="7326" b="11102"/>
          <a:stretch/>
        </p:blipFill>
        <p:spPr bwMode="auto">
          <a:xfrm>
            <a:off x="2374728" y="1688200"/>
            <a:ext cx="4402315" cy="395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4662" y="5454544"/>
            <a:ext cx="82265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Первое взвешивание: 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если группы по три кольца весят одинако­во, то легкое находится среди оставшихся двух колец.</a:t>
            </a:r>
          </a:p>
        </p:txBody>
      </p:sp>
    </p:spTree>
    <p:extLst>
      <p:ext uri="{BB962C8B-B14F-4D97-AF65-F5344CB8AC3E}">
        <p14:creationId xmlns:p14="http://schemas.microsoft.com/office/powerpoint/2010/main" val="111253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94912E-6 L 0.1783 0.392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1963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94912E-6 L 0.14966 0.3822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1910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2461E-6 L 0.11875 0.3792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189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5.92044E-7 L 0.15382 0.411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1" y="2056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1221E-6 L 0.12379 0.369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1" y="1845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2461E-6 L 0.18941 0.389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2" y="194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Второе взвешивание: 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взвесим оставшиеся два кольца и найдем легкое кольцо.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8" descr="http://matemedia.com/wp-content/uploads/2015/03/legal-trans-12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t="11590" r="7326" b="11102"/>
          <a:stretch/>
        </p:blipFill>
        <p:spPr bwMode="auto">
          <a:xfrm>
            <a:off x="2374728" y="1688200"/>
            <a:ext cx="4402315" cy="395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8" descr="http://gifsla.ru/images/9/ukrashenija3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606" y="2080893"/>
            <a:ext cx="633147" cy="68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http://gif-kartinki.ru/zoloto/zolotaya-kartinka_38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515" y="1355119"/>
            <a:ext cx="580788" cy="54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static.libsyn.com/p/assets/a/4/7/f/a47f58fdf440c72b/scales_of_justice.png?height=250&amp;width=25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000" y="2063710"/>
            <a:ext cx="4147769" cy="358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98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9.71323E-7 L -0.42691 0.293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4" y="146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76411E-6 L -0.27605 0.2828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2" y="14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Из восьми колец одно легче других. Каково число взве­шиваний на чашечных весах для определения более легкого кольца?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6" descr="http://sarrest.ru/wp-content/uploads/2014/11/17rrJi1n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49" y="1268760"/>
            <a:ext cx="669507" cy="6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2" descr="http://img0.liveinternet.ru/images/attach/c/0/121/777/121777480__30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293592"/>
            <a:ext cx="720079" cy="60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http://gif-kartinki.ru/zoloto/zolotaya-kartinka_38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448658"/>
            <a:ext cx="580788" cy="54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0" descr="http://smiles24.ru/data/smiles/blesk-dragocennosti-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30167"/>
            <a:ext cx="707641" cy="57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kira-scrap.ru/KATALOG/RAZNOE/1/0_8c7e4_a00001a0_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068" y="1186812"/>
            <a:ext cx="793987" cy="70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4" descr="http://sarrest.ru/wp-content/uploads/2014/11/ajTXowPDN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29467"/>
            <a:ext cx="618506" cy="71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8" descr="http://gifsla.ru/images/9/ukrashenija32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89" y="1394058"/>
            <a:ext cx="633147" cy="68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6" descr="http://www.playcast.ru/uploads/2013/11/27/668260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046" y="1314707"/>
            <a:ext cx="720080" cy="60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matemedia.com/wp-content/uploads/2015/03/legal-trans-123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t="11590" r="7326" b="11102"/>
          <a:stretch/>
        </p:blipFill>
        <p:spPr bwMode="auto">
          <a:xfrm>
            <a:off x="2374728" y="1688200"/>
            <a:ext cx="4402315" cy="395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static.libsyn.com/p/assets/a/4/7/f/a47f58fdf440c72b/scales_of_justice.png?height=250&amp;width=25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000" y="2063710"/>
            <a:ext cx="4147769" cy="358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8546" y="5646497"/>
            <a:ext cx="7412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Если группы по три кольца весят по-разному, то легкое содер­жится среди той группы, которая весит меньше.</a:t>
            </a:r>
          </a:p>
        </p:txBody>
      </p:sp>
    </p:spTree>
    <p:extLst>
      <p:ext uri="{BB962C8B-B14F-4D97-AF65-F5344CB8AC3E}">
        <p14:creationId xmlns:p14="http://schemas.microsoft.com/office/powerpoint/2010/main" val="402481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94912E-6 L 0.18611 0.298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06" y="149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94912E-6 L 0.14966 0.2983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149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2461E-6 L 0.11094 0.295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8" y="1475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5.92044E-7 L 0.15382 0.4114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1" y="2056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1221E-6 L 0.12379 0.369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1" y="1845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2461E-6 L 0.18941 0.3896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2" y="194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http://sarrest.ru/wp-content/uploads/2014/11/17rrJi1n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126" y="1337861"/>
            <a:ext cx="669507" cy="6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 descr="http://smiles24.ru/data/smiles/blesk-dragocennosti-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915" y="1378968"/>
            <a:ext cx="707641" cy="57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Из этой группы возьмем два кольца и взвесим, если они весят одинаково, то третье-легкое. Если же весят по-разному, то легкое кольцо найдено.</a:t>
            </a:r>
          </a:p>
        </p:txBody>
      </p:sp>
      <p:pic>
        <p:nvPicPr>
          <p:cNvPr id="3" name="Picture 4" descr="http://static.libsyn.com/p/assets/a/4/7/f/a47f58fdf440c72b/scales_of_justice.png?height=250&amp;width=2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000" y="2063710"/>
            <a:ext cx="4147769" cy="358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matemedia.com/wp-content/uploads/2015/03/legal-trans-123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t="11590" r="7326" b="11102"/>
          <a:stretch/>
        </p:blipFill>
        <p:spPr bwMode="auto">
          <a:xfrm>
            <a:off x="2360045" y="1688200"/>
            <a:ext cx="4402315" cy="395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34086" y="604106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Ответ: 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два взвешивания.</a:t>
            </a:r>
          </a:p>
        </p:txBody>
      </p:sp>
      <p:pic>
        <p:nvPicPr>
          <p:cNvPr id="10" name="Picture 22" descr="http://img0.liveinternet.ru/images/attach/c/0/121/777/121777480__30_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13892"/>
            <a:ext cx="720079" cy="60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22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2461E-6 L 0.11094 0.295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8" y="147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12303E-7 L 0.26267 0.3825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19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6208" y="764704"/>
            <a:ext cx="773160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Задачи,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решаемые с помощью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кругов Эйлера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50027"/>
            <a:ext cx="4457700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18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Каждый из 35 шестиклассников является читателем, по крайней мере, одной из двух библиотек: школьной и районной. Из них 25 человек берут книги в школьной библиотеке, 20 – в районной.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177281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Сколько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шестиклассников являются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читателями обеих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библиотек?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365104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20 + 25 – 35 = 10 (человек) – являются читателями обеих библиотек. На схеме это общая часть кругов.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77" y="1772816"/>
            <a:ext cx="37623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3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Каждый из 35 шестиклассников является читателем, по крайней мере, одной из двух библиотек: школьной и районной. Из них 25 человек берут книги в школьной библиотеке, 20 – в районной.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177281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Сколько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шестиклассников не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являются читателями районной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библиотеки?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2076" y="5203837"/>
            <a:ext cx="74443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35 – 20 = 15 (человек) – не являются читателями районной библиотеки. (На схеме левая часть левого круга)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5" y="1772816"/>
            <a:ext cx="38576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85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Каждый из 35 шестиклассников является читателем, по крайней мере, одной из двух библиотек: школьной и районной. Из них 25 человек берут книги в школьной библиотеке, 20 – в районной.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177281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Сколько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шестиклассников не являются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читателями школьной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библиотеки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4869160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35 – 25 = 10 (человек) – не являются читателями школьной библиотеки. (На схеме правая часть правого круга)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37719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00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4728" y="692696"/>
            <a:ext cx="68643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Затруднительные</a:t>
            </a:r>
          </a:p>
          <a:p>
            <a:pPr algn="ctr"/>
            <a:r>
              <a:rPr lang="ru-RU" sz="54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положения</a:t>
            </a:r>
          </a:p>
        </p:txBody>
      </p:sp>
      <p:pic>
        <p:nvPicPr>
          <p:cNvPr id="6" name="Picture 2" descr="http://dou10.caduk.ru/images/39251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47022"/>
            <a:ext cx="292856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84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8356" y="116632"/>
            <a:ext cx="8507288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Через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реку надо перевезти козу, волка и капусту. На лодке, кроме перевозчика, может поместиться только один из трех. Каким образом их можно перевезти, чтобы коза не съела капусту, а волк –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козу?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endParaRPr lang="ru-RU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7" t="21346" r="15774" b="3654"/>
          <a:stretch/>
        </p:blipFill>
        <p:spPr bwMode="auto">
          <a:xfrm>
            <a:off x="0" y="1540446"/>
            <a:ext cx="9144000" cy="531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8" t="21538" r="15475" b="3678"/>
          <a:stretch/>
        </p:blipFill>
        <p:spPr bwMode="auto">
          <a:xfrm>
            <a:off x="0" y="1387377"/>
            <a:ext cx="9182893" cy="547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7" t="21346" r="15903" b="3585"/>
          <a:stretch/>
        </p:blipFill>
        <p:spPr bwMode="auto">
          <a:xfrm>
            <a:off x="16695" y="1412776"/>
            <a:ext cx="9127305" cy="549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9" t="21538" r="15883" b="3394"/>
          <a:stretch/>
        </p:blipFill>
        <p:spPr bwMode="auto">
          <a:xfrm>
            <a:off x="0" y="1394015"/>
            <a:ext cx="9144000" cy="549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9" t="21538" r="15883" b="3768"/>
          <a:stretch/>
        </p:blipFill>
        <p:spPr bwMode="auto">
          <a:xfrm>
            <a:off x="38893" y="1467249"/>
            <a:ext cx="9144000" cy="546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343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4F20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Варка яиц</a:t>
            </a:r>
            <a:br>
              <a:rPr lang="ru-RU" sz="3600" b="1" dirty="0">
                <a:solidFill>
                  <a:srgbClr val="4F20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b="1" dirty="0">
              <a:solidFill>
                <a:srgbClr val="4F20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проще всего отмерить 15 минут, необходимые для варки яиц, имея под рукой семи- 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одиннадцати минутные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песочные часы?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http://www.clipartbest.com/cliparts/xcg/ozy/xcgozyyz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89040"/>
            <a:ext cx="1303714" cy="241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dr282zn36sxxg.cloudfront.net/datastreams/f-d%3A9ad61e503161db152a646ab820803a00448519cd36890be2eab780b0%2BIMAGE_TINY%2BIMAGE_TINY.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21088"/>
            <a:ext cx="1341792" cy="197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odvas.ru/Menyu/Animashki/posud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05424"/>
            <a:ext cx="2448272" cy="267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justclickit.ru/flash/bird/bird%20(595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526558"/>
            <a:ext cx="1022598" cy="181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05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4F20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endParaRPr lang="ru-RU" sz="3600" b="1" dirty="0">
              <a:solidFill>
                <a:srgbClr val="4F20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 помощью этих часов легко отмерить четыре минуты. Делается это так. "Запускаем" их одновременно, когда 7-минутные заканчивают ход,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начинаем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варку,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11-ти минутных часах осталось 4 минуты. Переворачиваем обратно 11-ти минутные часы, когда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закончат ход 11-минутные - то прошло 4 минуты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варки,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после того, как прошли 4 минуты, надо перевернуть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11-ти минутные часы.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Так можно отмерить 4 + 4 + 7 минут, в сумме будет 15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218" name="Picture 2" descr="http://s4.pic4you.ru/y2014/04-04/12216/4307082-thu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1091952" cy="136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081.radikal.ru/0807/07/615e3a25ae7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013176"/>
            <a:ext cx="1509144" cy="145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55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500">
              <a:schemeClr val="accent4">
                <a:lumMod val="40000"/>
                <a:lumOff val="60000"/>
              </a:schemeClr>
            </a:gs>
            <a:gs pos="99000">
              <a:srgbClr val="B8D2FA"/>
            </a:gs>
            <a:gs pos="74000">
              <a:schemeClr val="bg1">
                <a:lumMod val="0"/>
                <a:lumOff val="100000"/>
                <a:alpha val="7000"/>
              </a:schemeClr>
            </a:gs>
            <a:gs pos="100000">
              <a:schemeClr val="bg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6665" y="1988840"/>
            <a:ext cx="8038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Задачи о переливаниях</a:t>
            </a:r>
          </a:p>
        </p:txBody>
      </p:sp>
      <p:pic>
        <p:nvPicPr>
          <p:cNvPr id="6" name="Picture 5" descr="http://www.clipartkid.com/images/117/pouring-water-clip-art-at-clker-com-vector-clip-art-online-royalty-UJncQ8-clip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31375"/>
            <a:ext cx="2952328" cy="362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clownsonrounds.com/wp-content/uploads/2015/03/worker-be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046" y="-16470"/>
            <a:ext cx="2620189" cy="236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1482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886397"/>
          </a:xfrm>
        </p:spPr>
        <p:txBody>
          <a:bodyPr/>
          <a:lstStyle/>
          <a:p>
            <a:r>
              <a:rPr lang="ru-RU" sz="3200" dirty="0">
                <a:solidFill>
                  <a:srgbClr val="4F2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задачах на переливание разрешены следующие операции: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403461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заполнение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жидкостью одного сосуда до краев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переливание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жидкости в другой сосуд или выливание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жидкости.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467544" y="2420888"/>
            <a:ext cx="8382000" cy="8863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r>
              <a:rPr lang="ru-RU" sz="3200">
                <a:solidFill>
                  <a:srgbClr val="4F2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решении таких задач необходимо учитывать следующие замечания: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3513649"/>
            <a:ext cx="8746946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разрешается наливать в сосуд ровно столько жидкости,</a:t>
            </a:r>
          </a:p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сколько в нем помещается;</a:t>
            </a:r>
          </a:p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разрешается переливать всю жидкость из одного сосуда</a:t>
            </a:r>
          </a:p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в другой, если она в него вся помещается;</a:t>
            </a:r>
          </a:p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разрешается отливать из одного сосуда в другой столько </a:t>
            </a:r>
          </a:p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жидкости, сколько необходимо, чтобы второй сосуд стал</a:t>
            </a:r>
          </a:p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полным.</a:t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7490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бочке 20 литров воды. Сосед просит налить ему 5 литров,  а сам пришел с ведрами на 7 и 13 литров. Нет проблем - сказал хозяин. Как он поступил?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Решение</a:t>
            </a:r>
            <a:r>
              <a:rPr lang="ru-RU" dirty="0" smtClean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728711"/>
              </p:ext>
            </p:extLst>
          </p:nvPr>
        </p:nvGraphicFramePr>
        <p:xfrm>
          <a:off x="560277" y="2244472"/>
          <a:ext cx="8184230" cy="1976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423"/>
                <a:gridCol w="818423"/>
                <a:gridCol w="818423"/>
                <a:gridCol w="818423"/>
                <a:gridCol w="818423"/>
                <a:gridCol w="818423"/>
                <a:gridCol w="818423"/>
                <a:gridCol w="818423"/>
                <a:gridCol w="818423"/>
                <a:gridCol w="818423"/>
              </a:tblGrid>
              <a:tr h="65887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5887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5887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71049" y="3578013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2428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449" y="228195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38397" y="292494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2428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19158" y="2281949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89397" y="357427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2428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21249" y="228194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35289" y="2933351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2428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60245" y="3578013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2428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01885" y="2924943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2428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8171" y="3574271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2428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42023" y="228194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65981" y="3576725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2428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13337" y="228194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65981" y="292494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2428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42449" y="292494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2428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77433" y="297233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2428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77433" y="359961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2428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77433" y="2281945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87581" y="2972329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2428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97336" y="232379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74077" y="3600849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2428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99819" y="295708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2428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97210" y="360150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2428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910878" y="229600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3506" y="5301208"/>
            <a:ext cx="6673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для этого потребуется 8 переливаний.</a:t>
            </a:r>
            <a:b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30" name="Picture 6" descr="http://www.solnet.ee/skazki/pic/tales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632" y="4647898"/>
            <a:ext cx="2578652" cy="1810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73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4/12/02/1089921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742" y="2708920"/>
            <a:ext cx="2630018" cy="260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9977" y="1412776"/>
            <a:ext cx="8137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Задачи на взвешивание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515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White Template with blue-green Segoe_TP10286786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635</Words>
  <Application>Microsoft Office PowerPoint</Application>
  <PresentationFormat>Экран (4:3)</PresentationFormat>
  <Paragraphs>80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Kilter</vt:lpstr>
      <vt:lpstr>1_Тема Office</vt:lpstr>
      <vt:lpstr>1_White Template with blue-green Segoe_TP10286786</vt:lpstr>
      <vt:lpstr>Презентация PowerPoint</vt:lpstr>
      <vt:lpstr>Презентация PowerPoint</vt:lpstr>
      <vt:lpstr>Через реку надо перевезти козу, волка и капусту. На лодке, кроме перевозчика, может поместиться только один из трех. Каким образом их можно перевезти, чтобы коза не съела капусту, а волк – козу?</vt:lpstr>
      <vt:lpstr>Варка яиц </vt:lpstr>
      <vt:lpstr>Ответ</vt:lpstr>
      <vt:lpstr>Презентация PowerPoint</vt:lpstr>
      <vt:lpstr>В задачах на переливание разрешены следующие операции: </vt:lpstr>
      <vt:lpstr>В бочке 20 литров воды. Сосед просит налить ему 5 литров,  а сам пришел с ведрами на 7 и 13 литров. Нет проблем - сказал хозяин. Как он поступил? </vt:lpstr>
      <vt:lpstr>Презентация PowerPoint</vt:lpstr>
      <vt:lpstr>Из восьми колец одно легче других. Каково число взве­шиваний на чашечных весах для определения более легкого кольца? </vt:lpstr>
      <vt:lpstr>Второе взвешивание: взвесим оставшиеся два кольца и найдем легкое кольцо. </vt:lpstr>
      <vt:lpstr>Из восьми колец одно легче других. Каково число взве­шиваний на чашечных весах для определения более легкого кольца? </vt:lpstr>
      <vt:lpstr>Из этой группы возьмем два кольца и взвесим, если они весят одинаково, то третье-легкое. Если же весят по-разному, то легкое кольцо найдено.</vt:lpstr>
      <vt:lpstr>Презентация PowerPoint</vt:lpstr>
      <vt:lpstr>Каждый из 35 шестиклассников является читателем, по крайней мере, одной из двух библиотек: школьной и районной. Из них 25 человек берут книги в школьной библиотеке, 20 – в районной. </vt:lpstr>
      <vt:lpstr>Каждый из 35 шестиклассников является читателем, по крайней мере, одной из двух библиотек: школьной и районной. Из них 25 человек берут книги в школьной библиотеке, 20 – в районной. </vt:lpstr>
      <vt:lpstr>Каждый из 35 шестиклассников является читателем, по крайней мере, одной из двух библиотек: школьной и районной. Из них 25 человек берут книги в школьной библиотеке, 20 – в районной. 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32</cp:revision>
  <dcterms:created xsi:type="dcterms:W3CDTF">2016-12-07T16:32:56Z</dcterms:created>
  <dcterms:modified xsi:type="dcterms:W3CDTF">2018-03-05T20:40:13Z</dcterms:modified>
</cp:coreProperties>
</file>