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/>
                </a:solidFill>
              </a:rPr>
              <a:pPr/>
              <a:t>12/11/2016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47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5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8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7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79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96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6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7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38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0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1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8987081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52031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699CB88-5E1A-4FAC-892A-60949ACB1F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00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3F3B-359F-4930-AD3C-4587057FD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C560-C25D-4EA4-B91B-479DB939B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8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305047"/>
            <a:ext cx="4572000" cy="1368798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Сидорова А.В.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г. Мурманска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СОШ № 31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4723"/>
            <a:ext cx="6753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задачи</a:t>
            </a:r>
          </a:p>
        </p:txBody>
      </p:sp>
      <p:pic>
        <p:nvPicPr>
          <p:cNvPr id="26630" name="Picture 6" descr="http://www.gemchyjinka.ru/wp-content/uploads/2015/06/0_828ad_846e2e96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" y="0"/>
            <a:ext cx="8731530" cy="4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3656057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Занятие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800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Разбор </a:t>
            </a:r>
            <a:r>
              <a:rPr lang="ru-RU" altLang="ru-RU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софизма</a:t>
            </a:r>
            <a:endParaRPr lang="ru-RU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Ошибка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сделана при вынесении общих множителей 4 из левой части и 5 из правой. Действительно, 4:4=1:1, но 4:4≠4(1:1).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http://img-fotki.yandex.ru/get/4607/yurinets-ida.4c/0_54ba3_9fd33318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08920"/>
            <a:ext cx="16897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Софизм: ”Когда же учиться?”</a:t>
            </a:r>
            <a:r>
              <a:rPr lang="ru-RU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4F2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>
            <a:no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ночам занятий нет, половина суток свободна. Остаётся: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365-182=183 </a:t>
            </a:r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школе ученики занимаются половину дня, значит, вторая половина ( или четвёртая часть суток) может быть свободна. Остаётся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183-183:4=137 дней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году 52 воскресенья. Из них на каникулы приходится 15 дней, таким образом, выходных в учебном году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52-15=37 дней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Итого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остаётся </a:t>
            </a:r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137-37=100 дней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 есть ещё каникулы: осенние(5 дней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lv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зимние(10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дней), весенние(7 дней), летние(78 дней).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5+10+7+78=100 дней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Итак, школьники заняты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  </a:t>
            </a:r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100-100=0 дней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же учиться?!</a:t>
            </a:r>
            <a:endParaRPr lang="ru-RU" sz="2400" dirty="0">
              <a:solidFill>
                <a:srgbClr val="4F2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://dutsadok.com.ua/clipart/ljudi/9ac39ca05c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13214"/>
            <a:ext cx="1815209" cy="30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796" y="1772816"/>
            <a:ext cx="8388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Математические ребусы</a:t>
            </a:r>
          </a:p>
        </p:txBody>
      </p:sp>
      <p:pic>
        <p:nvPicPr>
          <p:cNvPr id="6" name="Picture 2" descr="http://img0.liveinternet.ru/images/attach/c/6/124/257/124257472_45439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2910"/>
            <a:ext cx="2889646" cy="35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ребус?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Ребус – это головоломка в которой зашифровано слово. Это слово дается в виде рисунков с использованием букв и цифр, а также определенных фигур или предметов. Ребус — одна из самых интересных головоломок. </a:t>
            </a:r>
          </a:p>
        </p:txBody>
      </p:sp>
    </p:spTree>
    <p:extLst>
      <p:ext uri="{BB962C8B-B14F-4D97-AF65-F5344CB8AC3E}">
        <p14:creationId xmlns:p14="http://schemas.microsoft.com/office/powerpoint/2010/main" val="25825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Отгадайте ребус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5" y="3670782"/>
            <a:ext cx="9036496" cy="168905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1.Запятая в самом начале слова говорит о том, что нужно убрать первую букву в этом слове, а запятая в конце — убрать последнюю букву в слове. Две запятых — убираем две буквы. В слове комар убираем последние две буквы АР, в слове утюг убираем первую букву У и последнюю букву Г.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ped-kopilka.ru/upload/blogs/31374_43f736bdf2e9ee70ddf3100ed8eb4435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71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11" y="3670782"/>
            <a:ext cx="85890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2.Зачеркнутые цифры говорят о том, что буквы стоящие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этом месте убираются. В слове пять убираем вторую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третью буквы, то есть ЯТ. Если будут зачеркнуты буквы,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 они тоже убираются из слова.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629" y="3670782"/>
            <a:ext cx="8798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3.Не зачеркнутые цифры показывают, что буквы, стоящие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месте 2 и 3 надо поменять местами. В слове утюг буквы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 и Ю меняем местами ЮТ.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теперь читаем слово полностью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3897" y="5378941"/>
            <a:ext cx="2217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39752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Отгадайте 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рисунок в перевернутом виде, то загаданное с помощью картинки слово читается справа налево. Читается не слово репа, 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апер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Первая буква А убирается. В слове пень последняя буква Ь убирается. Слово кит читается наоборот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http://ped-kopilka.ru/upload/blogs/31374_b19748a3510ac8d6d77152faa2ef520a.png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715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8867" y="5661248"/>
            <a:ext cx="292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ПЕРПЕНДИКУЛЯР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6905" y="3284984"/>
            <a:ext cx="7633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«Стрелка» или знак «равно» говорят о том, что одну букву надо заменить другой. В нашем случае в слове тик букву Т надо заменить на букву 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6904" y="3331150"/>
            <a:ext cx="7777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слове стул убираются первые две буквы СТ. Названия всех предметов, изображенных в ребусе, читаются только в именительном падеже. Теперь слово можно прочитать полностью. </a:t>
            </a:r>
          </a:p>
        </p:txBody>
      </p:sp>
    </p:spTree>
    <p:extLst>
      <p:ext uri="{BB962C8B-B14F-4D97-AF65-F5344CB8AC3E}">
        <p14:creationId xmlns:p14="http://schemas.microsoft.com/office/powerpoint/2010/main" val="31103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математический ребус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Математические ребусы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обычно выглядят как примеры на арифметические действия, в которых цифры полностью или частично заменены другими символами: буквами, звездочками и пр. Задача заключается в расшифровке выражения.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восстанавливаются на основании логических рассуждений. При этом нельзя ограничиваться отысканием только одного решения. Испытание нужно доводить до конца, чтобы убедиться, что нет других решений, или найти все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27442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ВАГОН+ВАГОН=СОСТАВ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56993"/>
            <a:ext cx="8229600" cy="158417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его в столбик, так будет удобнее решать. Вы имеете два неизвестных пятизначных числа, сумма которых шестизначное число, значит В+В больше 10-ти и С равно 1. Замените символы С на 1.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9597" y="126414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826" y="24527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9596" y="1858156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7688" y="126876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7687" y="184656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1735" y="245277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5779" y="1268760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5778" y="1837333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1735" y="126876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1735" y="184656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9597" y="245277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126876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185815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031" y="244344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5696" y="245277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9752" y="245277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7031" y="159192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27031" y="2483664"/>
            <a:ext cx="3068905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4766" y="3356992"/>
            <a:ext cx="79814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А+А – однозначное или двухзначное число с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единицей на конце, это возможно в том случае, если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сумма Г+Г больше 10 и А равно либо 0, либо 5.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Попробуйте предположить, что А равно 0, тогда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равно 5-ти, что не удовлетворяет условиям задачи,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т.к. в этом случае В+В=2В не может равняться 15-ти.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Следовательно, А=5. Замените все символы А на 5.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5734" y="3366773"/>
            <a:ext cx="78326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О+О=2О – четное число, может быть равна 5 или 15 лишь в том случае, если сумма Н+Н – двухзначное число, т.е. Н больше 6-ти. Если О+О=5, то О=2. Это решение неверно, т.к. В+В=2В+1, т.е. О должно быть число нечетное. Значит, О равно 7-ми. Замените все О на 7.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5734" y="3501008"/>
            <a:ext cx="7760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 заметить, что В равно 8-ми, тогда Н=9. Замените все буквы на найденные числовые значения.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6068" y="3502228"/>
            <a:ext cx="776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Замените в примере оставшиеся буквы на числа: Г=6 и Т=3. 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3976" y="243369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4168" y="245277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9474" y="126876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80207" y="245144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16160" y="18465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06718" y="12705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06718" y="18335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03648" y="12705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03648" y="184482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10774" y="243369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98298" y="126414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10774" y="182831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95778" y="12705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11760" y="18465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66798" y="24272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8089" y="5213432"/>
            <a:ext cx="5565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получили верное равенство: 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85679+85679=171358. Ребус отгадан.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0949" y="245144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731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РЕШИ, ЕСЛИ СИЛЕН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0" y="178736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442" y="30177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282" y="178736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7243" y="1772816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8149" y="1772816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213" y="239675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457" y="239675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4806" y="2396761"/>
            <a:ext cx="50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5177" y="2396760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046" y="207359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6618" y="2981213"/>
            <a:ext cx="2548019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299695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301771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3004880"/>
            <a:ext cx="50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4988" y="298760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3574" y="299695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6618" y="4077072"/>
            <a:ext cx="7975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 как наибольшая цифра в числе «СИЛЕН» равна 5, а С = 1, то остальные 4 цифры в данном числе будут 2, 3, 4, 5.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6618" y="4077072"/>
            <a:ext cx="7903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 как Н &lt; 6, то И = 2. А значит, Н = 4. Так как Л &gt; Е (в самом деле так как Е + 1 = Л, то Л &gt; Е, ведь Л и Е меньше 5 по условию), то Л = 5, Е = 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5820" y="179175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608" y="299869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0188" y="239676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4077072"/>
            <a:ext cx="7776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тогда уже легко находим остальные цифры: Ш = 8, Р = 9.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5656" y="239675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7618" y="299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2622" y="238694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6097" y="298121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5656" y="178349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0636" y="176110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2137" y="18107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6488" y="23958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1720" y="299869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34565" y="1349123"/>
            <a:ext cx="4797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Решите ребус, если известно, что наибольшая цифра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 числе СИЛЕН равна 5.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NWrF0b2qTFU/VuGFhpeiShI/AAAAAAAAAEw/ZEC0kBA4iqM/s1600/cd89340355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64804"/>
            <a:ext cx="62124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92696"/>
            <a:ext cx="3419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Желаю удачи!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yclass.dp.ua/kartinki/114557677_2x_5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529"/>
            <a:ext cx="66579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92" y="2967335"/>
            <a:ext cx="9027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Математические софизмы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55493"/>
            <a:ext cx="3897778" cy="3002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софизм?</a:t>
            </a:r>
            <a:endParaRPr lang="ru-RU" b="1" dirty="0">
              <a:solidFill>
                <a:srgbClr val="4F2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6624736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Софизмом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называется умышленно ложное умозаключение, которое имеет видимость правильного.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 ни был </a:t>
            </a:r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софизм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он обязательно содержит одну или несколько замаскированных ошибок.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Особенно часто в софизмах выполняют "запрещенные" действия или не учитываются условия применимости теорем, формул и правил.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grishina.064vrspb.caduk.ru/images/0_ddd72_f90dfe4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00" y="3356992"/>
            <a:ext cx="2166758" cy="34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95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3" name="AutoShape 3"/>
          <p:cNvSpPr>
            <a:spLocks noChangeArrowheads="1"/>
          </p:cNvSpPr>
          <p:nvPr/>
        </p:nvSpPr>
        <p:spPr bwMode="auto">
          <a:xfrm>
            <a:off x="395536" y="3429000"/>
            <a:ext cx="1374373" cy="51077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>
                <a:solidFill>
                  <a:prstClr val="black"/>
                </a:solidFill>
                <a:latin typeface="Arial Narrow" pitchFamily="34" charset="0"/>
              </a:rPr>
              <a:t>числовые</a:t>
            </a:r>
          </a:p>
        </p:txBody>
      </p:sp>
      <p:sp>
        <p:nvSpPr>
          <p:cNvPr id="650244" name="AutoShape 4"/>
          <p:cNvSpPr>
            <a:spLocks noChangeArrowheads="1"/>
          </p:cNvSpPr>
          <p:nvPr/>
        </p:nvSpPr>
        <p:spPr bwMode="auto">
          <a:xfrm>
            <a:off x="3189763" y="2565400"/>
            <a:ext cx="2250684" cy="51077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>
                <a:solidFill>
                  <a:prstClr val="black"/>
                </a:solidFill>
                <a:latin typeface="Arial Narrow" pitchFamily="34" charset="0"/>
              </a:rPr>
              <a:t>геометрические</a:t>
            </a:r>
          </a:p>
        </p:txBody>
      </p:sp>
      <p:sp>
        <p:nvSpPr>
          <p:cNvPr id="650245" name="AutoShape 5"/>
          <p:cNvSpPr>
            <a:spLocks noChangeArrowheads="1"/>
          </p:cNvSpPr>
          <p:nvPr/>
        </p:nvSpPr>
        <p:spPr bwMode="auto">
          <a:xfrm>
            <a:off x="6254694" y="2924175"/>
            <a:ext cx="2587176" cy="51077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>
                <a:solidFill>
                  <a:prstClr val="black"/>
                </a:solidFill>
                <a:latin typeface="Arial Narrow" pitchFamily="34" charset="0"/>
              </a:rPr>
              <a:t>алгебраические</a:t>
            </a:r>
          </a:p>
        </p:txBody>
      </p:sp>
      <p:sp>
        <p:nvSpPr>
          <p:cNvPr id="650246" name="AutoShape 6"/>
          <p:cNvSpPr>
            <a:spLocks noChangeArrowheads="1"/>
          </p:cNvSpPr>
          <p:nvPr/>
        </p:nvSpPr>
        <p:spPr bwMode="auto">
          <a:xfrm>
            <a:off x="2397738" y="3716338"/>
            <a:ext cx="3433166" cy="51077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>
                <a:solidFill>
                  <a:prstClr val="black"/>
                </a:solidFill>
                <a:latin typeface="Arial Narrow" pitchFamily="34" charset="0"/>
              </a:rPr>
              <a:t>логические</a:t>
            </a:r>
          </a:p>
        </p:txBody>
      </p:sp>
      <p:cxnSp>
        <p:nvCxnSpPr>
          <p:cNvPr id="650247" name="AutoShape 7"/>
          <p:cNvCxnSpPr>
            <a:cxnSpLocks noChangeShapeType="1"/>
          </p:cNvCxnSpPr>
          <p:nvPr/>
        </p:nvCxnSpPr>
        <p:spPr bwMode="auto">
          <a:xfrm rot="5400000">
            <a:off x="1265095" y="1826532"/>
            <a:ext cx="1828800" cy="1290413"/>
          </a:xfrm>
          <a:prstGeom prst="bentConnector3">
            <a:avLst>
              <a:gd name="adj1" fmla="val -958"/>
            </a:avLst>
          </a:prstGeom>
          <a:noFill/>
          <a:ln w="57150">
            <a:solidFill>
              <a:schemeClr val="accent1"/>
            </a:solidFill>
            <a:miter lim="800000"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</p:spPr>
      </p:cxnSp>
      <p:cxnSp>
        <p:nvCxnSpPr>
          <p:cNvPr id="650248" name="AutoShape 8"/>
          <p:cNvCxnSpPr>
            <a:cxnSpLocks noChangeShapeType="1"/>
          </p:cNvCxnSpPr>
          <p:nvPr/>
        </p:nvCxnSpPr>
        <p:spPr bwMode="auto">
          <a:xfrm rot="10800000" flipH="1" flipV="1">
            <a:off x="2613600" y="908051"/>
            <a:ext cx="514261" cy="1871663"/>
          </a:xfrm>
          <a:prstGeom prst="bentConnector3">
            <a:avLst>
              <a:gd name="adj1" fmla="val -76856"/>
            </a:avLst>
          </a:prstGeom>
          <a:noFill/>
          <a:ln w="57150">
            <a:solidFill>
              <a:schemeClr val="accent1"/>
            </a:solidFill>
            <a:miter lim="800000"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</p:spPr>
      </p:cxnSp>
      <p:sp>
        <p:nvSpPr>
          <p:cNvPr id="650249" name="Line 9"/>
          <p:cNvSpPr>
            <a:spLocks noChangeShapeType="1"/>
          </p:cNvSpPr>
          <p:nvPr/>
        </p:nvSpPr>
        <p:spPr bwMode="auto">
          <a:xfrm>
            <a:off x="5781700" y="1916113"/>
            <a:ext cx="0" cy="182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50250" name="AutoShape 10"/>
          <p:cNvCxnSpPr>
            <a:cxnSpLocks noChangeShapeType="1"/>
          </p:cNvCxnSpPr>
          <p:nvPr/>
        </p:nvCxnSpPr>
        <p:spPr bwMode="auto">
          <a:xfrm>
            <a:off x="6502300" y="1557338"/>
            <a:ext cx="952335" cy="1390650"/>
          </a:xfrm>
          <a:prstGeom prst="bentConnector2">
            <a:avLst/>
          </a:prstGeom>
          <a:noFill/>
          <a:ln w="57150">
            <a:solidFill>
              <a:schemeClr val="accent1"/>
            </a:solidFill>
            <a:miter lim="800000"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</p:spPr>
      </p:cxn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1966014" y="333376"/>
            <a:ext cx="4968012" cy="1511518"/>
            <a:chOff x="1488" y="1296"/>
            <a:chExt cx="2832" cy="1344"/>
          </a:xfrm>
          <a:solidFill>
            <a:schemeClr val="accent1">
              <a:lumMod val="20000"/>
              <a:lumOff val="80000"/>
            </a:schemeClr>
          </a:solidFill>
          <a:scene3d>
            <a:camera prst="obliqueTopRight"/>
            <a:lightRig rig="threePt" dir="t"/>
          </a:scene3d>
        </p:grpSpPr>
        <p:sp>
          <p:nvSpPr>
            <p:cNvPr id="9229" name="AutoShape 12"/>
            <p:cNvSpPr>
              <a:spLocks noChangeArrowheads="1"/>
            </p:cNvSpPr>
            <p:nvPr/>
          </p:nvSpPr>
          <p:spPr bwMode="auto">
            <a:xfrm>
              <a:off x="1488" y="1296"/>
              <a:ext cx="2832" cy="1344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650253" name="AutoShape 13"/>
            <p:cNvSpPr>
              <a:spLocks noChangeArrowheads="1"/>
            </p:cNvSpPr>
            <p:nvPr/>
          </p:nvSpPr>
          <p:spPr bwMode="auto">
            <a:xfrm>
              <a:off x="1566" y="1408"/>
              <a:ext cx="2676" cy="93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Математические софизмы 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32" y="3910427"/>
            <a:ext cx="2660898" cy="2751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66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рубль не равен ста </a:t>
            </a:r>
            <a:r>
              <a:rPr lang="ru-RU" b="1" dirty="0" smtClean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копейкам</a:t>
            </a:r>
            <a:endParaRPr lang="ru-RU" dirty="0">
              <a:solidFill>
                <a:srgbClr val="4F2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Известно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что любые два равенства можно перемножить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почленно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не нарушая при этом равенства, т. е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если </a:t>
            </a:r>
            <a:r>
              <a:rPr lang="ru-RU" altLang="ru-RU" sz="2800" b="1" i="1" dirty="0">
                <a:solidFill>
                  <a:srgbClr val="4F2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800" b="1" i="1" dirty="0">
                <a:solidFill>
                  <a:srgbClr val="4F2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2800" b="1" i="1" dirty="0">
                <a:solidFill>
                  <a:srgbClr val="4F2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800" b="1" i="1" dirty="0">
                <a:solidFill>
                  <a:srgbClr val="4F2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en-US" altLang="ru-RU" sz="2800" b="1" i="1" dirty="0">
                <a:solidFill>
                  <a:srgbClr val="4F2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800" b="1" i="1" dirty="0" err="1">
                <a:solidFill>
                  <a:srgbClr val="4F20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Применим это положение к двум очевидным равенствам: </a:t>
            </a: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рубль = 100 копейкам 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рублей = 1000 копеек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Перемножая эти равенства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почленно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получим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рублей = 100 000 копеек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и разделив последнее равенство на 10, получим, что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рубль = 10 000 копеек</a:t>
            </a:r>
            <a:endParaRPr lang="ru-RU" altLang="ru-RU" sz="2400" dirty="0">
              <a:solidFill>
                <a:srgbClr val="4F2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Таким образом,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рубль не равен ста копейкам.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Где ошибка?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goodhelper.org/images/img/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34" y="50131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humb10.shutterstock.com/photos/thumb_large/867295/867295,1321980147,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18628" r="15194" b="23993"/>
          <a:stretch/>
        </p:blipFill>
        <p:spPr bwMode="auto">
          <a:xfrm>
            <a:off x="7934855" y="3645024"/>
            <a:ext cx="1056290" cy="8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88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Разбор софизма:</a:t>
            </a:r>
          </a:p>
        </p:txBody>
      </p:sp>
      <p:sp>
        <p:nvSpPr>
          <p:cNvPr id="596997" name="Rectangle 5"/>
          <p:cNvSpPr>
            <a:spLocks noGrp="1" noChangeArrowheads="1"/>
          </p:cNvSpPr>
          <p:nvPr>
            <p:ph idx="1"/>
          </p:nvPr>
        </p:nvSpPr>
        <p:spPr>
          <a:xfrm>
            <a:off x="457201" y="1600200"/>
            <a:ext cx="4307418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Ошибка, допущенная в этом софизме, состоит в нарушении правила действий с именованными величинами: все действия, совершаемые над величинами, необходимо совершать также и над их размерностями.</a:t>
            </a:r>
          </a:p>
        </p:txBody>
      </p:sp>
      <p:pic>
        <p:nvPicPr>
          <p:cNvPr id="8194" name="Picture 2" descr="http://smiles24.ru/data/smiles/anime-dengi-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-13898"/>
            <a:ext cx="1732748" cy="17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ro-diz-art.ru/wp-content/uploads/2015/03/money_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18" y="4130609"/>
            <a:ext cx="1674654" cy="167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g1.liveinternet.ru/images/attach/c/2/69/261/69261094_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1" y="1196752"/>
            <a:ext cx="3084237" cy="51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72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5=6 ?!</a:t>
            </a:r>
            <a:endParaRPr lang="ru-RU" b="1" dirty="0">
              <a:solidFill>
                <a:srgbClr val="4F2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008000"/>
              </a:buClr>
              <a:buNone/>
              <a:tabLst>
                <a:tab pos="666750" algn="l"/>
                <a:tab pos="695325" algn="l"/>
              </a:tabLst>
            </a:pPr>
            <a:r>
              <a:rPr lang="ru-RU" sz="2400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Возьмём </a:t>
            </a:r>
            <a:r>
              <a:rPr lang="ru-RU" sz="2400" kern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числовое тождество:</a:t>
            </a:r>
          </a:p>
          <a:p>
            <a:pPr marL="66675" indent="0">
              <a:spcAft>
                <a:spcPts val="0"/>
              </a:spcAft>
              <a:buNone/>
              <a:tabLst>
                <a:tab pos="666750" algn="l"/>
              </a:tabLst>
            </a:pPr>
            <a:r>
              <a:rPr lang="ru-RU" sz="2400" b="1" i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</a:t>
            </a: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kern="1600" dirty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35+10-45=42+12-54</a:t>
            </a:r>
          </a:p>
          <a:p>
            <a:pPr marL="0" indent="0">
              <a:spcAft>
                <a:spcPts val="0"/>
              </a:spcAft>
              <a:buNone/>
              <a:tabLst>
                <a:tab pos="4143375" algn="l"/>
              </a:tabLst>
            </a:pP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5 ∙ 7+5 ∙ 2 – 5 ∙ 9 = 6 ∙ 7 + 6 ∙ 2 – 6 ∙ 9</a:t>
            </a:r>
            <a:endParaRPr lang="ru-RU" sz="2400" b="1" kern="1600" dirty="0">
              <a:solidFill>
                <a:srgbClr val="4F20FC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143375" algn="l"/>
              </a:tabLst>
            </a:pPr>
            <a:r>
              <a:rPr lang="ru-RU" sz="2400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2400" kern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Вынесем за скобку: </a:t>
            </a:r>
            <a:endParaRPr lang="ru-RU" sz="2400" kern="16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143375" algn="l"/>
              </a:tabLst>
            </a:pPr>
            <a:r>
              <a:rPr lang="ru-RU" sz="2400" b="1" kern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</a:t>
            </a: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</a:t>
            </a:r>
            <a:r>
              <a:rPr lang="ru-RU" sz="2400" b="1" kern="1600" dirty="0" smtClean="0">
                <a:solidFill>
                  <a:srgbClr val="4F20FC"/>
                </a:solidFill>
                <a:latin typeface="Calibri"/>
                <a:ea typeface="Times New Roman"/>
                <a:cs typeface="Arial" panose="020B0604020202020204" pitchFamily="34" charset="0"/>
              </a:rPr>
              <a:t>∙</a:t>
            </a: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2400" b="1" kern="1600" dirty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7+2-9)=</a:t>
            </a: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lang="ru-RU" sz="2400" b="1" kern="1600" dirty="0" smtClean="0">
                <a:solidFill>
                  <a:srgbClr val="4F20FC"/>
                </a:solidFill>
                <a:latin typeface="Calibri"/>
                <a:ea typeface="Times New Roman"/>
                <a:cs typeface="Arial" panose="020B0604020202020204" pitchFamily="34" charset="0"/>
              </a:rPr>
              <a:t>∙</a:t>
            </a: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2400" b="1" kern="1600" dirty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7+2-9)</a:t>
            </a:r>
          </a:p>
          <a:p>
            <a:pPr marL="0" indent="0">
              <a:spcAft>
                <a:spcPts val="0"/>
              </a:spcAft>
              <a:buNone/>
              <a:tabLst>
                <a:tab pos="666750" algn="l"/>
              </a:tabLst>
            </a:pPr>
            <a:r>
              <a:rPr lang="ru-RU" sz="2400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2400" kern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Разделим обе части на множитель</a:t>
            </a:r>
          </a:p>
          <a:p>
            <a:pPr marL="0" indent="0">
              <a:spcAft>
                <a:spcPts val="0"/>
              </a:spcAft>
              <a:buNone/>
              <a:tabLst>
                <a:tab pos="666750" algn="l"/>
              </a:tabLst>
            </a:pPr>
            <a:r>
              <a:rPr lang="ru-RU" sz="2400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kern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(заключённый в скобки), получим: </a:t>
            </a:r>
            <a:endParaRPr lang="ru-RU" sz="2400" kern="16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666750" algn="l"/>
              </a:tabLst>
            </a:pPr>
            <a:r>
              <a:rPr lang="ru-RU" sz="2400" b="1" kern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</a:t>
            </a: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5=6</a:t>
            </a:r>
            <a:r>
              <a:rPr lang="ru-RU" sz="2400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</a:t>
            </a:r>
            <a:r>
              <a:rPr lang="ru-RU" sz="2400" b="1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</a:t>
            </a:r>
            <a:endParaRPr lang="ru-RU" sz="2400" b="1" kern="1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://www.microbik.ru/dosta/%D0%9F%D1%80%D0%B8%D0%B7%D0%BD%D0%B0%D0%BA%D0%B8+%D1%81%D1%82%D1%80%D0%B5%D1%81%D1%81%D0%BE%D0%B2%D0%BE%D0%B3%D0%BE+%D1%81%D0%BE%D1%81%D1%82%D0%BE%D1%8F%D0%BD%D0%B8%D1%8F+%D0%BC%D0%B0%D0%BB%D1%8B%D1%88%D0%B0+%D0%BF%D1%80%D0%B8+%D0%BD%D0%B0%D1%80%D1%83%D1%88%D0%B5%D0%BD%D0%B8%D0%B8+%D0%B5%D0%B3%D0%BE+%D0%BF%D1%81%D0%B8%D1%85%D0%BE%D0%BB%D0%BE%D0%B3%D0%B8%D1%87%D0%B5%D1%81%D0%BA%D0%BE%D0%B9+%D0%B1%D0%B5%D0%B7%D0%BE%D0%BF%D0%B0%D1%81%D0%BD%D0%BE%D1%81%D1%82%D0%B8+%D0%BC%D0%BE%D0%B3%D1%83%D1%82+%D0%BF%D1%80%D0%BE%D1%8F%D0%B2%D0%BB%D1%8F%D1%82%D1%8C%D1%81%D1%8Fa/12088_html_m7a6a9ea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7949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5301208"/>
            <a:ext cx="22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Где ошибка?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1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Разбор софизма. </a:t>
            </a:r>
            <a:br>
              <a:rPr lang="ru-RU" altLang="ru-RU" b="1" dirty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Ошибка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допущена при делении верного равенства 5(7+2-9)=6(7+2-9) на число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7+2-9, равное 0. Этого нельзя делать.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Любое равенство можно делить только на число, отличное от 0.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http://img-fotki.yandex.ru/get/5808/valenta-mog.1ad/0_799ee_6a925111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16" y="3140968"/>
            <a:ext cx="1677683" cy="36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86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∙ 2 = 5?!</a:t>
            </a:r>
            <a:endParaRPr lang="ru-RU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13" y="1702234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1.Возьмём верное равенство: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  4:4=5:5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2.Вынесем за скобки в каждой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части его общий множитель: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kern="1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</a:t>
            </a:r>
            <a:r>
              <a:rPr lang="ru-RU" sz="2400" b="1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4∙(1:1)=5∙(1:1)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3.Числа в скобках равны, поэтому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kern="16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</a:t>
            </a:r>
            <a:r>
              <a:rPr lang="ru-RU" sz="2400" b="1" kern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</a:t>
            </a:r>
            <a:r>
              <a:rPr lang="ru-RU" sz="2400" b="1" kern="1600" dirty="0" smtClean="0">
                <a:solidFill>
                  <a:srgbClr val="4F20F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4=5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4" y="1844824"/>
            <a:ext cx="307453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8170" y="5301208"/>
            <a:ext cx="22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Где ошибка?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58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ilter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1174</Words>
  <Application>Microsoft Office PowerPoint</Application>
  <PresentationFormat>Экран (4:3)</PresentationFormat>
  <Paragraphs>173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Kilter</vt:lpstr>
      <vt:lpstr>Тема Office</vt:lpstr>
      <vt:lpstr>Презентация PowerPoint</vt:lpstr>
      <vt:lpstr>Презентация PowerPoint</vt:lpstr>
      <vt:lpstr>Что такое софизм?</vt:lpstr>
      <vt:lpstr>Презентация PowerPoint</vt:lpstr>
      <vt:lpstr>Один рубль не равен ста копейкам</vt:lpstr>
      <vt:lpstr>Разбор софизма:</vt:lpstr>
      <vt:lpstr>5=6 ?!</vt:lpstr>
      <vt:lpstr>Разбор софизма.  </vt:lpstr>
      <vt:lpstr>2 ∙ 2 = 5?!</vt:lpstr>
      <vt:lpstr>Разбор софизма</vt:lpstr>
      <vt:lpstr>Софизм: ”Когда же учиться?” </vt:lpstr>
      <vt:lpstr>Презентация PowerPoint</vt:lpstr>
      <vt:lpstr>Что такое ребус?</vt:lpstr>
      <vt:lpstr>Отгадайте ребус</vt:lpstr>
      <vt:lpstr>Отгадайте ребус</vt:lpstr>
      <vt:lpstr>Что такое математический ребус</vt:lpstr>
      <vt:lpstr>ВАГОН+ВАГОН=СОСТАВ</vt:lpstr>
      <vt:lpstr>РЕШИ, ЕСЛИ СИЛЕН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12</cp:revision>
  <dcterms:created xsi:type="dcterms:W3CDTF">2016-12-08T20:11:35Z</dcterms:created>
  <dcterms:modified xsi:type="dcterms:W3CDTF">2016-12-11T19:04:53Z</dcterms:modified>
</cp:coreProperties>
</file>